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1" r:id="rId6"/>
    <p:sldId id="277" r:id="rId7"/>
    <p:sldId id="260" r:id="rId8"/>
    <p:sldId id="262" r:id="rId9"/>
    <p:sldId id="263" r:id="rId10"/>
    <p:sldId id="278" r:id="rId11"/>
    <p:sldId id="279" r:id="rId12"/>
    <p:sldId id="264" r:id="rId13"/>
    <p:sldId id="265" r:id="rId14"/>
    <p:sldId id="267" r:id="rId15"/>
    <p:sldId id="269" r:id="rId16"/>
    <p:sldId id="271" r:id="rId17"/>
    <p:sldId id="275" r:id="rId18"/>
  </p:sldIdLst>
  <p:sldSz cx="9144000" cy="5143500" type="screen16x9"/>
  <p:notesSz cx="9144000" cy="51435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DF18680-E054-41AD-8BC1-D1AEF772440D}" styleName="สไตล์สีปานกลาง 2 - เน้น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44" y="-96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4030477" y="1544252"/>
            <a:ext cx="1083045" cy="4368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700" b="0" i="0">
                <a:solidFill>
                  <a:srgbClr val="221714"/>
                </a:solidFill>
                <a:latin typeface="Verdana"/>
                <a:cs typeface="Verdan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2586310" y="2670072"/>
            <a:ext cx="3971378" cy="12458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7/8/2022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9200" b="0" i="0">
                <a:solidFill>
                  <a:srgbClr val="221714"/>
                </a:solidFill>
                <a:latin typeface="Verdana"/>
                <a:cs typeface="Verdan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8850" b="0" i="0">
                <a:solidFill>
                  <a:srgbClr val="221714"/>
                </a:solidFill>
                <a:latin typeface="Verdana"/>
                <a:cs typeface="Verdana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7/8/2022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9200" b="0" i="0">
                <a:solidFill>
                  <a:srgbClr val="221714"/>
                </a:solidFill>
                <a:latin typeface="Verdana"/>
                <a:cs typeface="Verdan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183005"/>
            <a:ext cx="3977640" cy="339471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183005"/>
            <a:ext cx="3977640" cy="339471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7/8/2022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9200" b="0" i="0">
                <a:solidFill>
                  <a:srgbClr val="221714"/>
                </a:solidFill>
                <a:latin typeface="Verdana"/>
                <a:cs typeface="Verdan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7/8/2022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7/8/2022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011420" y="1065788"/>
            <a:ext cx="5121158" cy="24828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9200" b="0" i="0">
                <a:solidFill>
                  <a:srgbClr val="221714"/>
                </a:solidFill>
                <a:latin typeface="Verdana"/>
                <a:cs typeface="Verdan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889055" y="1841947"/>
            <a:ext cx="5365889" cy="137985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8850" b="0" i="0">
                <a:solidFill>
                  <a:srgbClr val="221714"/>
                </a:solidFill>
                <a:latin typeface="Verdana"/>
                <a:cs typeface="Verdana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4783455"/>
            <a:ext cx="2926080" cy="2571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4783455"/>
            <a:ext cx="2103120" cy="2571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7/8/2022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583680" y="4783455"/>
            <a:ext cx="2103120" cy="2571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" y="0"/>
            <a:ext cx="9143999" cy="5143500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081910" y="666750"/>
            <a:ext cx="6980180" cy="2873731"/>
          </a:xfrm>
          <a:prstGeom prst="rect">
            <a:avLst/>
          </a:prstGeom>
        </p:spPr>
        <p:txBody>
          <a:bodyPr vert="horz" wrap="square" lIns="0" tIns="968498" rIns="0" bIns="0" rtlCol="0">
            <a:spAutoFit/>
          </a:bodyPr>
          <a:lstStyle/>
          <a:p>
            <a:pPr algn="ctr"/>
            <a:r>
              <a:rPr lang="th-TH" sz="36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Gothic Std B" panose="020B0800000000000000" pitchFamily="34" charset="-128"/>
                <a:ea typeface="Adobe Gothic Std B" panose="020B0800000000000000" pitchFamily="34" charset="-128"/>
              </a:rPr>
              <a:t>รายงานการตรวจสอบ</a:t>
            </a:r>
            <a:br>
              <a:rPr lang="th-TH" sz="36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Gothic Std B" panose="020B0800000000000000" pitchFamily="34" charset="-128"/>
                <a:ea typeface="Adobe Gothic Std B" panose="020B0800000000000000" pitchFamily="34" charset="-128"/>
              </a:rPr>
            </a:br>
            <a:r>
              <a:rPr lang="th-TH" sz="36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Gothic Std B" panose="020B0800000000000000" pitchFamily="34" charset="-128"/>
                <a:ea typeface="Adobe Gothic Std B" panose="020B0800000000000000" pitchFamily="34" charset="-128"/>
              </a:rPr>
              <a:t>การดำเนินงาน</a:t>
            </a:r>
            <a:r>
              <a:rPr lang="th-TH" sz="36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Gothic Std B" panose="020B0800000000000000" pitchFamily="34" charset="-128"/>
                <a:ea typeface="Adobe Gothic Std B" panose="020B0800000000000000" pitchFamily="34" charset="-128"/>
              </a:rPr>
              <a:t>โครงการ</a:t>
            </a:r>
            <a:r>
              <a:rPr lang="th-TH" sz="54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Gothic Std B" panose="020B0800000000000000" pitchFamily="34" charset="-128"/>
                <a:ea typeface="Adobe Gothic Std B" panose="020B0800000000000000" pitchFamily="34" charset="-128"/>
              </a:rPr>
              <a:t/>
            </a:r>
            <a:br>
              <a:rPr lang="th-TH" sz="54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Gothic Std B" panose="020B0800000000000000" pitchFamily="34" charset="-128"/>
                <a:ea typeface="Adobe Gothic Std B" panose="020B0800000000000000" pitchFamily="34" charset="-128"/>
              </a:rPr>
            </a:br>
            <a:endParaRPr lang="th-TH" sz="16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6445825" y="4705350"/>
            <a:ext cx="26981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กลุ่มตรวจสอบภายใน 2</a:t>
            </a:r>
            <a:endParaRPr lang="th-TH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" y="2114550"/>
            <a:ext cx="5181599" cy="3048200"/>
          </a:xfrm>
          <a:prstGeom prst="rect">
            <a:avLst/>
          </a:prstGeom>
        </p:spPr>
      </p:pic>
      <p:sp>
        <p:nvSpPr>
          <p:cNvPr id="9" name="object 9"/>
          <p:cNvSpPr txBox="1"/>
          <p:nvPr/>
        </p:nvSpPr>
        <p:spPr>
          <a:xfrm>
            <a:off x="3601007" y="2591000"/>
            <a:ext cx="451484" cy="287655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1700" spc="-135" dirty="0">
                <a:solidFill>
                  <a:srgbClr val="FFFFFF"/>
                </a:solidFill>
                <a:latin typeface="Verdana"/>
                <a:cs typeface="Verdana"/>
              </a:rPr>
              <a:t>2</a:t>
            </a:r>
            <a:r>
              <a:rPr sz="1700" spc="-140" dirty="0">
                <a:solidFill>
                  <a:srgbClr val="FFFFFF"/>
                </a:solidFill>
                <a:latin typeface="Verdana"/>
                <a:cs typeface="Verdana"/>
              </a:rPr>
              <a:t>0</a:t>
            </a:r>
            <a:r>
              <a:rPr sz="1700" spc="-355" dirty="0">
                <a:solidFill>
                  <a:srgbClr val="FFFFFF"/>
                </a:solidFill>
                <a:latin typeface="Verdana"/>
                <a:cs typeface="Verdana"/>
              </a:rPr>
              <a:t>15</a:t>
            </a:r>
            <a:endParaRPr sz="1700">
              <a:latin typeface="Verdana"/>
              <a:cs typeface="Verdana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5660355" y="2591000"/>
            <a:ext cx="464184" cy="287655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1700" spc="-135" dirty="0">
                <a:solidFill>
                  <a:srgbClr val="FFFFFF"/>
                </a:solidFill>
                <a:latin typeface="Verdana"/>
                <a:cs typeface="Verdana"/>
              </a:rPr>
              <a:t>2</a:t>
            </a:r>
            <a:r>
              <a:rPr sz="1700" spc="-140" dirty="0">
                <a:solidFill>
                  <a:srgbClr val="FFFFFF"/>
                </a:solidFill>
                <a:latin typeface="Verdana"/>
                <a:cs typeface="Verdana"/>
              </a:rPr>
              <a:t>0</a:t>
            </a:r>
            <a:r>
              <a:rPr sz="1700" spc="-305" dirty="0">
                <a:solidFill>
                  <a:srgbClr val="FFFFFF"/>
                </a:solidFill>
                <a:latin typeface="Verdana"/>
                <a:cs typeface="Verdana"/>
              </a:rPr>
              <a:t>18</a:t>
            </a:r>
            <a:endParaRPr sz="1700">
              <a:latin typeface="Verdana"/>
              <a:cs typeface="Verdana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7732935" y="2591000"/>
            <a:ext cx="450850" cy="287655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1700" spc="-135" dirty="0">
                <a:solidFill>
                  <a:srgbClr val="FFFFFF"/>
                </a:solidFill>
                <a:latin typeface="Verdana"/>
                <a:cs typeface="Verdana"/>
              </a:rPr>
              <a:t>2</a:t>
            </a:r>
            <a:r>
              <a:rPr sz="1700" spc="-140" dirty="0">
                <a:solidFill>
                  <a:srgbClr val="FFFFFF"/>
                </a:solidFill>
                <a:latin typeface="Verdana"/>
                <a:cs typeface="Verdana"/>
              </a:rPr>
              <a:t>0</a:t>
            </a:r>
            <a:r>
              <a:rPr sz="1700" spc="-355" dirty="0">
                <a:solidFill>
                  <a:srgbClr val="FFFFFF"/>
                </a:solidFill>
                <a:latin typeface="Verdana"/>
                <a:cs typeface="Verdana"/>
              </a:rPr>
              <a:t>21</a:t>
            </a:r>
            <a:endParaRPr sz="1700">
              <a:latin typeface="Verdana"/>
              <a:cs typeface="Verdana"/>
            </a:endParaRPr>
          </a:p>
        </p:txBody>
      </p:sp>
      <p:sp>
        <p:nvSpPr>
          <p:cNvPr id="7" name="สี่เหลี่ยมผืนผ้า 6"/>
          <p:cNvSpPr/>
          <p:nvPr/>
        </p:nvSpPr>
        <p:spPr>
          <a:xfrm>
            <a:off x="-76200" y="285750"/>
            <a:ext cx="9410319" cy="34470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th-TH" sz="2400" b="1" spc="-40" dirty="0" smtClean="0">
              <a:latin typeface="Angsana New" panose="02020603050405020304" pitchFamily="18" charset="-34"/>
              <a:ea typeface="Calibri" panose="020F0502020204030204" pitchFamily="34" charset="0"/>
              <a:cs typeface="Angsana New" panose="02020603050405020304" pitchFamily="18" charset="-34"/>
            </a:endParaRPr>
          </a:p>
          <a:p>
            <a:r>
              <a:rPr lang="th-TH" sz="2400" b="1" dirty="0" smtClean="0">
                <a:latin typeface="Angsana New" panose="02020603050405020304" pitchFamily="18" charset="-34"/>
                <a:cs typeface="Angsana New" panose="02020603050405020304" pitchFamily="18" charset="-34"/>
              </a:rPr>
              <a:t>	</a:t>
            </a:r>
            <a:r>
              <a:rPr lang="th-TH" sz="2000" b="1" dirty="0" smtClean="0">
                <a:latin typeface="Angsana New" panose="02020603050405020304" pitchFamily="18" charset="-34"/>
                <a:cs typeface="Angsana New" panose="02020603050405020304" pitchFamily="18" charset="-34"/>
              </a:rPr>
              <a:t>ข้อสังเกต</a:t>
            </a:r>
            <a:r>
              <a:rPr lang="th-TH" sz="2000" b="1" dirty="0">
                <a:latin typeface="Angsana New" panose="02020603050405020304" pitchFamily="18" charset="-34"/>
                <a:cs typeface="Angsana New" panose="02020603050405020304" pitchFamily="18" charset="-34"/>
              </a:rPr>
              <a:t>ที่ 1 โรงงานปรับปรุงสภาพเมล็ดพันธุ์ โรงงาน </a:t>
            </a:r>
            <a:r>
              <a:rPr lang="en-US" sz="2000" b="1" dirty="0">
                <a:latin typeface="Angsana New" panose="02020603050405020304" pitchFamily="18" charset="-34"/>
                <a:cs typeface="Angsana New" panose="02020603050405020304" pitchFamily="18" charset="-34"/>
              </a:rPr>
              <a:t>A</a:t>
            </a:r>
            <a:r>
              <a:rPr lang="th-TH" sz="2000" b="1" dirty="0">
                <a:latin typeface="Angsana New" panose="02020603050405020304" pitchFamily="18" charset="-34"/>
                <a:cs typeface="Angsana New" panose="02020603050405020304" pitchFamily="18" charset="-34"/>
              </a:rPr>
              <a:t>2 และโรงงานใหม่ มีนกพิราบอาศัยอยู่จำนวนมาก ทำให้มี</a:t>
            </a:r>
            <a:r>
              <a:rPr lang="th-TH" sz="2000" b="1" dirty="0" smtClean="0">
                <a:latin typeface="Angsana New" panose="02020603050405020304" pitchFamily="18" charset="-34"/>
                <a:cs typeface="Angsana New" panose="02020603050405020304" pitchFamily="18" charset="-34"/>
              </a:rPr>
              <a:t>อุจจาระ  		นก</a:t>
            </a:r>
            <a:r>
              <a:rPr lang="th-TH" sz="2000" b="1" dirty="0">
                <a:latin typeface="Angsana New" panose="02020603050405020304" pitchFamily="18" charset="-34"/>
                <a:cs typeface="Angsana New" panose="02020603050405020304" pitchFamily="18" charset="-34"/>
              </a:rPr>
              <a:t>ตกใส่ครุภัณฑ์ เครื่องจักร และอุปกรณ์ อาจเกิดความชำรุด เสียหาย</a:t>
            </a:r>
            <a:r>
              <a:rPr lang="th-TH" sz="2000" b="1" dirty="0" smtClean="0">
                <a:latin typeface="Angsana New" panose="02020603050405020304" pitchFamily="18" charset="-34"/>
                <a:cs typeface="Angsana New" panose="02020603050405020304" pitchFamily="18" charset="-34"/>
              </a:rPr>
              <a:t>ได้</a:t>
            </a:r>
          </a:p>
          <a:p>
            <a:pPr>
              <a:spcBef>
                <a:spcPts val="600"/>
              </a:spcBef>
            </a:pPr>
            <a:r>
              <a:rPr lang="th-TH" sz="2000" b="1" dirty="0" smtClean="0">
                <a:latin typeface="Angsana New" panose="02020603050405020304" pitchFamily="18" charset="-34"/>
                <a:cs typeface="Angsana New" panose="02020603050405020304" pitchFamily="18" charset="-34"/>
              </a:rPr>
              <a:t>	ข้อสังเกต</a:t>
            </a:r>
            <a:r>
              <a:rPr lang="th-TH" sz="2000" b="1" dirty="0">
                <a:latin typeface="Angsana New" panose="02020603050405020304" pitchFamily="18" charset="-34"/>
                <a:cs typeface="Angsana New" panose="02020603050405020304" pitchFamily="18" charset="-34"/>
              </a:rPr>
              <a:t>ที่ 2 ระบบการกำจัดฝุ่นการลดความชื้นและปรุงปรุงสภาพเมล็ดพันธุ์ (</a:t>
            </a:r>
            <a:r>
              <a:rPr lang="en-US" sz="2000" b="1" dirty="0">
                <a:latin typeface="Angsana New" panose="02020603050405020304" pitchFamily="18" charset="-34"/>
                <a:cs typeface="Angsana New" panose="02020603050405020304" pitchFamily="18" charset="-34"/>
              </a:rPr>
              <a:t>Dust control system) </a:t>
            </a:r>
            <a:r>
              <a:rPr lang="th-TH" sz="2000" b="1" dirty="0">
                <a:latin typeface="Angsana New" panose="02020603050405020304" pitchFamily="18" charset="-34"/>
                <a:cs typeface="Angsana New" panose="02020603050405020304" pitchFamily="18" charset="-34"/>
              </a:rPr>
              <a:t>ของโรงงาน</a:t>
            </a:r>
            <a:r>
              <a:rPr lang="th-TH" sz="2000" b="1" dirty="0" smtClean="0">
                <a:latin typeface="Angsana New" panose="02020603050405020304" pitchFamily="18" charset="-34"/>
                <a:cs typeface="Angsana New" panose="02020603050405020304" pitchFamily="18" charset="-34"/>
              </a:rPr>
              <a:t>ใหม่ 			ประจำ</a:t>
            </a:r>
            <a:r>
              <a:rPr lang="th-TH" sz="2000" b="1" dirty="0">
                <a:latin typeface="Angsana New" panose="02020603050405020304" pitchFamily="18" charset="-34"/>
                <a:cs typeface="Angsana New" panose="02020603050405020304" pitchFamily="18" charset="-34"/>
              </a:rPr>
              <a:t>ศูนย์เมล็ดพันธุ์ข้าวนครราชสีมา ทำงานได้ไม่เต็มประสิทธิภาพตามที่สัญญา</a:t>
            </a:r>
            <a:r>
              <a:rPr lang="th-TH" sz="2000" b="1" dirty="0" smtClean="0">
                <a:latin typeface="Angsana New" panose="02020603050405020304" pitchFamily="18" charset="-34"/>
                <a:cs typeface="Angsana New" panose="02020603050405020304" pitchFamily="18" charset="-34"/>
              </a:rPr>
              <a:t>กำหนด</a:t>
            </a:r>
          </a:p>
          <a:p>
            <a:pPr>
              <a:spcBef>
                <a:spcPts val="600"/>
              </a:spcBef>
            </a:pPr>
            <a:r>
              <a:rPr lang="th-TH" sz="2000" b="1" dirty="0" smtClean="0">
                <a:latin typeface="Angsana New" panose="02020603050405020304" pitchFamily="18" charset="-34"/>
                <a:cs typeface="Angsana New" panose="02020603050405020304" pitchFamily="18" charset="-34"/>
              </a:rPr>
              <a:t>	ข้อสังเกต</a:t>
            </a:r>
            <a:r>
              <a:rPr lang="th-TH" sz="2000" b="1" dirty="0">
                <a:latin typeface="Angsana New" panose="02020603050405020304" pitchFamily="18" charset="-34"/>
                <a:cs typeface="Angsana New" panose="02020603050405020304" pitchFamily="18" charset="-34"/>
              </a:rPr>
              <a:t>ที่ 3 มาตรฐานของความปลอดภัย ภายในโรงงานปรับปรุงเมล็ดพันธุ์ข้าวฯ ยังไม่เพียงพอ</a:t>
            </a:r>
            <a:endParaRPr lang="en-US" sz="2000" dirty="0">
              <a:latin typeface="Angsana New" panose="02020603050405020304" pitchFamily="18" charset="-34"/>
              <a:cs typeface="Angsana New" panose="02020603050405020304" pitchFamily="18" charset="-34"/>
            </a:endParaRPr>
          </a:p>
          <a:p>
            <a:r>
              <a:rPr lang="th-TH" sz="2000" dirty="0" smtClean="0">
                <a:latin typeface="Angsana New" panose="02020603050405020304" pitchFamily="18" charset="-34"/>
                <a:cs typeface="Angsana New" panose="02020603050405020304" pitchFamily="18" charset="-34"/>
              </a:rPr>
              <a:t> 		1</a:t>
            </a:r>
            <a:r>
              <a:rPr lang="th-TH" sz="2000" dirty="0">
                <a:latin typeface="Angsana New" panose="02020603050405020304" pitchFamily="18" charset="-34"/>
                <a:cs typeface="Angsana New" panose="02020603050405020304" pitchFamily="18" charset="-34"/>
              </a:rPr>
              <a:t>) เจ้าหน้าที่ผู้ปฏิบัติงานและคนงาน มิได้สวมใส่อุปกรณ์ป้องกันอันตรายจากการปฏิบัติงาน</a:t>
            </a:r>
            <a:endParaRPr lang="en-US" sz="2000" dirty="0">
              <a:latin typeface="Angsana New" panose="02020603050405020304" pitchFamily="18" charset="-34"/>
              <a:cs typeface="Angsana New" panose="02020603050405020304" pitchFamily="18" charset="-34"/>
            </a:endParaRPr>
          </a:p>
          <a:p>
            <a:r>
              <a:rPr lang="th-TH" sz="2000" dirty="0">
                <a:latin typeface="Angsana New" panose="02020603050405020304" pitchFamily="18" charset="-34"/>
                <a:cs typeface="Angsana New" panose="02020603050405020304" pitchFamily="18" charset="-34"/>
              </a:rPr>
              <a:t>   </a:t>
            </a:r>
            <a:r>
              <a:rPr lang="th-TH" sz="2000" dirty="0" smtClean="0">
                <a:latin typeface="Angsana New" panose="02020603050405020304" pitchFamily="18" charset="-34"/>
                <a:cs typeface="Angsana New" panose="02020603050405020304" pitchFamily="18" charset="-34"/>
              </a:rPr>
              <a:t>		2</a:t>
            </a:r>
            <a:r>
              <a:rPr lang="th-TH" sz="2000" dirty="0">
                <a:latin typeface="Angsana New" panose="02020603050405020304" pitchFamily="18" charset="-34"/>
                <a:cs typeface="Angsana New" panose="02020603050405020304" pitchFamily="18" charset="-34"/>
              </a:rPr>
              <a:t>) ถังบรรจุน้ำมันเชื้อเพลิง ที่ติดตั้งบริเวณด้านข้างโรงงานใหม่ ของศูนย์เมล็ดพันธุ์ข้าวนครราชสีมา </a:t>
            </a:r>
            <a:r>
              <a:rPr lang="th-TH" sz="2000" dirty="0" smtClean="0">
                <a:latin typeface="Angsana New" panose="02020603050405020304" pitchFamily="18" charset="-34"/>
                <a:cs typeface="Angsana New" panose="02020603050405020304" pitchFamily="18" charset="-34"/>
              </a:rPr>
              <a:t>		มี</a:t>
            </a:r>
            <a:r>
              <a:rPr lang="th-TH" sz="2000" dirty="0">
                <a:latin typeface="Angsana New" panose="02020603050405020304" pitchFamily="18" charset="-34"/>
                <a:cs typeface="Angsana New" panose="02020603050405020304" pitchFamily="18" charset="-34"/>
              </a:rPr>
              <a:t>น้ำมัน</a:t>
            </a:r>
            <a:r>
              <a:rPr lang="th-TH" sz="2000" dirty="0" smtClean="0">
                <a:latin typeface="Angsana New" panose="02020603050405020304" pitchFamily="18" charset="-34"/>
                <a:cs typeface="Angsana New" panose="02020603050405020304" pitchFamily="18" charset="-34"/>
              </a:rPr>
              <a:t>รั่วซึมบริเวณ</a:t>
            </a:r>
            <a:r>
              <a:rPr lang="th-TH" sz="2000" dirty="0">
                <a:latin typeface="Angsana New" panose="02020603050405020304" pitchFamily="18" charset="-34"/>
                <a:cs typeface="Angsana New" panose="02020603050405020304" pitchFamily="18" charset="-34"/>
              </a:rPr>
              <a:t>วาล์วควบคุมการจ่าย</a:t>
            </a:r>
            <a:r>
              <a:rPr lang="th-TH" sz="2000" dirty="0" smtClean="0">
                <a:latin typeface="Angsana New" panose="02020603050405020304" pitchFamily="18" charset="-34"/>
                <a:cs typeface="Angsana New" panose="02020603050405020304" pitchFamily="18" charset="-34"/>
              </a:rPr>
              <a:t>น้ำมัน</a:t>
            </a:r>
          </a:p>
          <a:p>
            <a:r>
              <a:rPr lang="th-TH" sz="2000" b="1" dirty="0">
                <a:latin typeface="Angsana New" panose="02020603050405020304" pitchFamily="18" charset="-34"/>
                <a:ea typeface="Calibri" panose="020F0502020204030204" pitchFamily="34" charset="0"/>
                <a:cs typeface="Angsana New" panose="02020603050405020304" pitchFamily="18" charset="-34"/>
              </a:rPr>
              <a:t> </a:t>
            </a:r>
            <a:r>
              <a:rPr lang="th-TH" sz="2000" b="1" dirty="0" smtClean="0">
                <a:latin typeface="Angsana New" panose="02020603050405020304" pitchFamily="18" charset="-34"/>
                <a:ea typeface="Calibri" panose="020F0502020204030204" pitchFamily="34" charset="0"/>
                <a:cs typeface="Angsana New" panose="02020603050405020304" pitchFamily="18" charset="-34"/>
              </a:rPr>
              <a:t>      	</a:t>
            </a:r>
            <a:endParaRPr lang="en-US" sz="2400" dirty="0">
              <a:latin typeface="Angsana New" panose="02020603050405020304" pitchFamily="18" charset="-34"/>
              <a:cs typeface="Angsana New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57226471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5143500"/>
          </a:xfrm>
          <a:prstGeom prst="rect">
            <a:avLst/>
          </a:prstGeom>
        </p:spPr>
      </p:pic>
      <p:sp>
        <p:nvSpPr>
          <p:cNvPr id="13" name="object 16"/>
          <p:cNvSpPr txBox="1"/>
          <p:nvPr/>
        </p:nvSpPr>
        <p:spPr>
          <a:xfrm>
            <a:off x="1906450" y="2182482"/>
            <a:ext cx="685800" cy="2128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1300" dirty="0" smtClean="0">
                <a:solidFill>
                  <a:srgbClr val="FFFFFF"/>
                </a:solidFill>
                <a:latin typeface="Verdana"/>
                <a:cs typeface="Verdana"/>
              </a:rPr>
              <a:t>5 คะแนน</a:t>
            </a:r>
            <a:endParaRPr sz="1300" dirty="0">
              <a:latin typeface="Verdana"/>
              <a:cs typeface="Verdana"/>
            </a:endParaRPr>
          </a:p>
        </p:txBody>
      </p:sp>
      <p:sp>
        <p:nvSpPr>
          <p:cNvPr id="17" name="object 16"/>
          <p:cNvSpPr txBox="1"/>
          <p:nvPr/>
        </p:nvSpPr>
        <p:spPr>
          <a:xfrm>
            <a:off x="4194913" y="2240700"/>
            <a:ext cx="1011121" cy="2128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1300" dirty="0" smtClean="0">
                <a:solidFill>
                  <a:srgbClr val="FFFFFF"/>
                </a:solidFill>
                <a:latin typeface="Verdana"/>
                <a:cs typeface="Verdana"/>
              </a:rPr>
              <a:t>15 คะแนน</a:t>
            </a:r>
            <a:endParaRPr sz="1300" dirty="0">
              <a:latin typeface="Verdana"/>
              <a:cs typeface="Verdana"/>
            </a:endParaRPr>
          </a:p>
        </p:txBody>
      </p:sp>
      <p:sp>
        <p:nvSpPr>
          <p:cNvPr id="7" name="สี่เหลี่ยมผืนผ้า 6"/>
          <p:cNvSpPr/>
          <p:nvPr/>
        </p:nvSpPr>
        <p:spPr>
          <a:xfrm>
            <a:off x="190499" y="1118088"/>
            <a:ext cx="876300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2000" b="1" dirty="0" smtClean="0">
                <a:latin typeface="Angsana New" panose="02020603050405020304" pitchFamily="18" charset="-34"/>
                <a:ea typeface="Calibri" panose="020F0502020204030204" pitchFamily="34" charset="0"/>
                <a:cs typeface="Angsana New" panose="02020603050405020304" pitchFamily="18" charset="-34"/>
              </a:rPr>
              <a:t>ข้อสังเกตที่ 4  ผลจากการติดตามความก้าวหน้าการดำเนินงานโครงการเพิ่มศักยภาพและปรับปรุงเครื่องจักร		อุปกรณ์ ปรับปรุงสภาพเมล็ดพันธุ์ของศูนย์เมล็ดพันธุ์ข้าว ในระดับพื้นที่</a:t>
            </a:r>
            <a:endParaRPr lang="en-US" sz="2000" b="1" dirty="0" smtClean="0">
              <a:latin typeface="Angsana New" panose="02020603050405020304" pitchFamily="18" charset="-34"/>
              <a:ea typeface="Calibri" panose="020F0502020204030204" pitchFamily="34" charset="0"/>
              <a:cs typeface="Angsana New" panose="02020603050405020304" pitchFamily="18" charset="-34"/>
            </a:endParaRPr>
          </a:p>
          <a:p>
            <a:pPr indent="90043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r>
              <a:rPr lang="th-TH" sz="2000" dirty="0" smtClean="0">
                <a:latin typeface="Angsana New" panose="02020603050405020304" pitchFamily="18" charset="-34"/>
                <a:ea typeface="Calibri" panose="020F0502020204030204" pitchFamily="34" charset="0"/>
                <a:cs typeface="Angsana New" panose="02020603050405020304" pitchFamily="18" charset="-34"/>
              </a:rPr>
              <a:t>	เกษตรกรมีความพึงพอใจที่ได้เข้าร่วมโครงการฯ อยู่ในระดับมาก ถึงมากที่สุด แต่มีข้อเสนอแนะเพิ่มเติม ดังนี้</a:t>
            </a:r>
            <a:endParaRPr lang="en-US" sz="2000" dirty="0" smtClean="0">
              <a:latin typeface="Angsana New" panose="02020603050405020304" pitchFamily="18" charset="-34"/>
              <a:ea typeface="Calibri" panose="020F0502020204030204" pitchFamily="34" charset="0"/>
              <a:cs typeface="Angsana New" panose="02020603050405020304" pitchFamily="18" charset="-34"/>
            </a:endParaRPr>
          </a:p>
          <a:p>
            <a:pPr indent="900430">
              <a:lnSpc>
                <a:spcPct val="115000"/>
              </a:lnSpc>
              <a:spcAft>
                <a:spcPts val="0"/>
              </a:spcAft>
            </a:pPr>
            <a:r>
              <a:rPr lang="th-TH" sz="2000" dirty="0" smtClean="0">
                <a:latin typeface="Angsana New" panose="02020603050405020304" pitchFamily="18" charset="-34"/>
                <a:ea typeface="Calibri" panose="020F0502020204030204" pitchFamily="34" charset="0"/>
                <a:cs typeface="Angsana New" panose="02020603050405020304" pitchFamily="18" charset="-34"/>
              </a:rPr>
              <a:t>1) ขอให้พิจารณาขยาย</a:t>
            </a:r>
            <a:r>
              <a:rPr lang="th-TH" sz="2000" dirty="0" err="1" smtClean="0">
                <a:latin typeface="Angsana New" panose="02020603050405020304" pitchFamily="18" charset="-34"/>
                <a:ea typeface="Calibri" panose="020F0502020204030204" pitchFamily="34" charset="0"/>
                <a:cs typeface="Angsana New" panose="02020603050405020304" pitchFamily="18" charset="-34"/>
              </a:rPr>
              <a:t>โควต้า</a:t>
            </a:r>
            <a:r>
              <a:rPr lang="th-TH" sz="2000" dirty="0" smtClean="0">
                <a:latin typeface="Angsana New" panose="02020603050405020304" pitchFamily="18" charset="-34"/>
                <a:ea typeface="Calibri" panose="020F0502020204030204" pitchFamily="34" charset="0"/>
                <a:cs typeface="Angsana New" panose="02020603050405020304" pitchFamily="18" charset="-34"/>
              </a:rPr>
              <a:t>การรับซื้อเมล็ดพันธุ์เพิ่ม เพื่อให้เกษตรกรสามารถจำหน่ายเมล็ดพันธุ์ได้ในปริมาณ	เพิ่มขึ้นตามกำลังการผลิต</a:t>
            </a:r>
            <a:endParaRPr lang="en-US" sz="2000" dirty="0" smtClean="0">
              <a:latin typeface="Angsana New" panose="02020603050405020304" pitchFamily="18" charset="-34"/>
              <a:ea typeface="Calibri" panose="020F0502020204030204" pitchFamily="34" charset="0"/>
              <a:cs typeface="Angsana New" panose="02020603050405020304" pitchFamily="18" charset="-34"/>
            </a:endParaRPr>
          </a:p>
          <a:p>
            <a:pPr indent="900430">
              <a:lnSpc>
                <a:spcPct val="115000"/>
              </a:lnSpc>
              <a:spcAft>
                <a:spcPts val="0"/>
              </a:spcAft>
            </a:pPr>
            <a:r>
              <a:rPr lang="th-TH" sz="2000" dirty="0" smtClean="0">
                <a:latin typeface="Angsana New" panose="02020603050405020304" pitchFamily="18" charset="-34"/>
                <a:ea typeface="Calibri" panose="020F0502020204030204" pitchFamily="34" charset="0"/>
                <a:cs typeface="Angsana New" panose="02020603050405020304" pitchFamily="18" charset="-34"/>
              </a:rPr>
              <a:t>2) พิจารณาปรับราคารับซื้อเมล็ดพันธุ์ข้าวตามปัจจัยต้นทุนการผลิตที่ปัจจุบันมีราคาสูงขึ้น</a:t>
            </a:r>
            <a:endParaRPr lang="en-US" sz="2000" dirty="0" smtClean="0">
              <a:latin typeface="Angsana New" panose="02020603050405020304" pitchFamily="18" charset="-34"/>
              <a:ea typeface="Calibri" panose="020F0502020204030204" pitchFamily="34" charset="0"/>
              <a:cs typeface="Angsana New" panose="02020603050405020304" pitchFamily="18" charset="-34"/>
            </a:endParaRPr>
          </a:p>
          <a:p>
            <a:pPr indent="900430">
              <a:lnSpc>
                <a:spcPct val="115000"/>
              </a:lnSpc>
              <a:spcAft>
                <a:spcPts val="0"/>
              </a:spcAft>
            </a:pPr>
            <a:r>
              <a:rPr lang="th-TH" sz="2000" dirty="0" smtClean="0">
                <a:latin typeface="Angsana New" panose="02020603050405020304" pitchFamily="18" charset="-34"/>
                <a:ea typeface="Calibri" panose="020F0502020204030204" pitchFamily="34" charset="0"/>
                <a:cs typeface="Angsana New" panose="02020603050405020304" pitchFamily="18" charset="-34"/>
              </a:rPr>
              <a:t>3) ขอให้มีการให้ความรู้เกี่ยวกับการใช้เมล็ดพันธุ์แต่ละสายพันธุ์ และการใช้ปุ๋ยตามค่าการวิเคราะห์ดินอย่างต่อเนื่อง</a:t>
            </a:r>
            <a:endParaRPr lang="en-US" sz="2000" dirty="0">
              <a:latin typeface="Angsana New" panose="02020603050405020304" pitchFamily="18" charset="-34"/>
              <a:ea typeface="Calibri" panose="020F0502020204030204" pitchFamily="34" charset="0"/>
              <a:cs typeface="Angsana New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14140010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5143500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860630" y="1999693"/>
            <a:ext cx="4166006" cy="3143806"/>
          </a:xfrm>
          <a:prstGeom prst="rect">
            <a:avLst/>
          </a:prstGeom>
        </p:spPr>
      </p:pic>
      <p:sp>
        <p:nvSpPr>
          <p:cNvPr id="9" name="สี่เหลี่ยมผืนผ้า 8"/>
          <p:cNvSpPr/>
          <p:nvPr/>
        </p:nvSpPr>
        <p:spPr>
          <a:xfrm>
            <a:off x="2514600" y="209550"/>
            <a:ext cx="64008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b="1" dirty="0" smtClean="0">
                <a:cs typeface="+mj-cs"/>
              </a:rPr>
              <a:t>การประเมินคุณภาพงานตรวจสอบภายในจากภายนอก</a:t>
            </a:r>
            <a:br>
              <a:rPr lang="th-TH" b="1" dirty="0" smtClean="0">
                <a:cs typeface="+mj-cs"/>
              </a:rPr>
            </a:br>
            <a:r>
              <a:rPr lang="th-TH" b="1" dirty="0" smtClean="0">
                <a:cs typeface="+mj-cs"/>
              </a:rPr>
              <a:t>กรมบัญชีกลางใช้เป็นกรอบการประเมินตั้งแต่ปีงบประมาณ พ.ศ.2565 เป็นต้นไป</a:t>
            </a:r>
            <a:endParaRPr lang="th-TH" dirty="0">
              <a:cs typeface="+mj-cs"/>
            </a:endParaRPr>
          </a:p>
        </p:txBody>
      </p:sp>
      <p:sp>
        <p:nvSpPr>
          <p:cNvPr id="10" name="ตัวแทนข้อความ 2"/>
          <p:cNvSpPr txBox="1">
            <a:spLocks/>
          </p:cNvSpPr>
          <p:nvPr/>
        </p:nvSpPr>
        <p:spPr>
          <a:xfrm>
            <a:off x="1168792" y="1669571"/>
            <a:ext cx="4185623" cy="410767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th-TH" sz="2000" b="1" dirty="0" smtClean="0">
                <a:cs typeface="+mj-cs"/>
              </a:rPr>
              <a:t>ส่วนที่1 การประเมินการปฏิบัติงาน 60 คะแนน</a:t>
            </a:r>
            <a:endParaRPr lang="th-TH" sz="2000" b="1" dirty="0">
              <a:cs typeface="+mj-cs"/>
            </a:endParaRPr>
          </a:p>
        </p:txBody>
      </p:sp>
      <p:sp>
        <p:nvSpPr>
          <p:cNvPr id="11" name="ตัวแทนข้อความ 4"/>
          <p:cNvSpPr txBox="1">
            <a:spLocks/>
          </p:cNvSpPr>
          <p:nvPr/>
        </p:nvSpPr>
        <p:spPr>
          <a:xfrm>
            <a:off x="5354415" y="1664875"/>
            <a:ext cx="4185618" cy="576262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th-TH" sz="2000" b="1" dirty="0" smtClean="0">
                <a:cs typeface="+mj-cs"/>
              </a:rPr>
              <a:t>ส่วนที่ 2 การประเมินคุณภาพงาน 40 คะแนน</a:t>
            </a:r>
            <a:endParaRPr lang="th-TH" sz="2000" b="1" dirty="0">
              <a:cs typeface="+mj-cs"/>
            </a:endParaRPr>
          </a:p>
        </p:txBody>
      </p:sp>
      <p:sp>
        <p:nvSpPr>
          <p:cNvPr id="12" name="ตัวแทนเนื้อหา 3"/>
          <p:cNvSpPr txBox="1">
            <a:spLocks/>
          </p:cNvSpPr>
          <p:nvPr/>
        </p:nvSpPr>
        <p:spPr>
          <a:xfrm>
            <a:off x="675007" y="2281867"/>
            <a:ext cx="4185623" cy="3304117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h-TH" sz="2000" dirty="0" smtClean="0">
                <a:cs typeface="+mj-cs"/>
              </a:rPr>
              <a:t>ประเด็นพิจารณาที่  8 </a:t>
            </a:r>
          </a:p>
          <a:p>
            <a:r>
              <a:rPr lang="th-TH" sz="2000" dirty="0" smtClean="0">
                <a:cs typeface="+mj-cs"/>
              </a:rPr>
              <a:t>การรายงานผลการตรวจสอบ </a:t>
            </a:r>
          </a:p>
          <a:p>
            <a:r>
              <a:rPr lang="th-TH" sz="2000" dirty="0" smtClean="0">
                <a:cs typeface="+mj-cs"/>
              </a:rPr>
              <a:t>น้ำหนัก 5 คะแนน </a:t>
            </a:r>
          </a:p>
          <a:p>
            <a:r>
              <a:rPr lang="th-TH" sz="2000" dirty="0" smtClean="0">
                <a:cs typeface="+mj-cs"/>
              </a:rPr>
              <a:t>เกณฑ์การพิจารณา 4 เกณฑ์ </a:t>
            </a:r>
          </a:p>
          <a:p>
            <a:r>
              <a:rPr lang="th-TH" sz="2000" dirty="0" smtClean="0">
                <a:cs typeface="+mj-cs"/>
              </a:rPr>
              <a:t>3 เกณฑ์ ๆละ1 คะแนน ,และ1 เกณฑ์</a:t>
            </a:r>
            <a:r>
              <a:rPr lang="en-US" sz="2000" dirty="0" smtClean="0">
                <a:cs typeface="+mj-cs"/>
              </a:rPr>
              <a:t>=</a:t>
            </a:r>
            <a:r>
              <a:rPr lang="th-TH" sz="2000" dirty="0" smtClean="0">
                <a:cs typeface="+mj-cs"/>
              </a:rPr>
              <a:t> 2 คะแนน)</a:t>
            </a:r>
          </a:p>
          <a:p>
            <a:endParaRPr lang="th-TH" sz="2400" dirty="0">
              <a:cs typeface="+mj-cs"/>
            </a:endParaRPr>
          </a:p>
        </p:txBody>
      </p:sp>
      <p:sp>
        <p:nvSpPr>
          <p:cNvPr id="13" name="ตัวแทนเนื้อหา 5"/>
          <p:cNvSpPr txBox="1">
            <a:spLocks/>
          </p:cNvSpPr>
          <p:nvPr/>
        </p:nvSpPr>
        <p:spPr>
          <a:xfrm>
            <a:off x="5156399" y="2344554"/>
            <a:ext cx="4185617" cy="3304117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h-TH" sz="2000" dirty="0" smtClean="0">
                <a:cs typeface="+mj-cs"/>
              </a:rPr>
              <a:t>ประเด็นพิจารณาที่ 12</a:t>
            </a:r>
          </a:p>
          <a:p>
            <a:r>
              <a:rPr lang="th-TH" sz="2000" dirty="0" smtClean="0">
                <a:cs typeface="+mj-cs"/>
              </a:rPr>
              <a:t>คุณภาพของรายงานผลการตรวจสอบ</a:t>
            </a:r>
          </a:p>
          <a:p>
            <a:r>
              <a:rPr lang="th-TH" sz="2000" dirty="0" smtClean="0">
                <a:cs typeface="+mj-cs"/>
              </a:rPr>
              <a:t>น้ำหนัก 15 คะแนน </a:t>
            </a:r>
          </a:p>
          <a:p>
            <a:r>
              <a:rPr lang="th-TH" sz="2000" dirty="0" smtClean="0">
                <a:cs typeface="+mj-cs"/>
              </a:rPr>
              <a:t>เกณฑ์การพิจารณา 3 เกณฑ์ๆละ 5 คะแนน</a:t>
            </a:r>
            <a:endParaRPr lang="th-TH" sz="2000" dirty="0">
              <a:cs typeface="+mj-cs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5143500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1062652" y="2920359"/>
            <a:ext cx="2373395" cy="716862"/>
          </a:xfrm>
          <a:prstGeom prst="rect">
            <a:avLst/>
          </a:prstGeom>
        </p:spPr>
        <p:txBody>
          <a:bodyPr vert="horz" wrap="square" lIns="0" tIns="110489" rIns="0" bIns="0" rtlCol="0">
            <a:spAutoFit/>
          </a:bodyPr>
          <a:lstStyle/>
          <a:p>
            <a:r>
              <a:rPr lang="th-TH" sz="2400" b="1" dirty="0">
                <a:cs typeface="+mj-cs"/>
              </a:rPr>
              <a:t>การรายงานผล</a:t>
            </a:r>
            <a:r>
              <a:rPr lang="th-TH" sz="2400" b="1" dirty="0" smtClean="0">
                <a:cs typeface="+mj-cs"/>
              </a:rPr>
              <a:t>การตรวจสอบ</a:t>
            </a:r>
            <a:endParaRPr lang="th-TH" sz="2400" b="1" dirty="0">
              <a:cs typeface="+mj-cs"/>
            </a:endParaRPr>
          </a:p>
          <a:p>
            <a:pPr marL="12065" marR="5080" indent="-635" algn="ctr">
              <a:lnSpc>
                <a:spcPct val="100000"/>
              </a:lnSpc>
              <a:spcBef>
                <a:spcPts val="420"/>
              </a:spcBef>
            </a:pPr>
            <a:r>
              <a:rPr sz="1200" spc="-200" dirty="0" smtClean="0">
                <a:solidFill>
                  <a:srgbClr val="231F20"/>
                </a:solidFill>
                <a:latin typeface="Verdana"/>
                <a:cs typeface="Verdana"/>
              </a:rPr>
              <a:t>.</a:t>
            </a:r>
            <a:endParaRPr sz="1200" dirty="0">
              <a:latin typeface="Verdana"/>
              <a:cs typeface="Verdana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3635750" y="2920359"/>
            <a:ext cx="3069850" cy="480900"/>
          </a:xfrm>
          <a:prstGeom prst="rect">
            <a:avLst/>
          </a:prstGeom>
        </p:spPr>
        <p:txBody>
          <a:bodyPr vert="horz" wrap="square" lIns="0" tIns="110489" rIns="0" bIns="0" rtlCol="0">
            <a:spAutoFit/>
          </a:bodyPr>
          <a:lstStyle/>
          <a:p>
            <a:r>
              <a:rPr lang="th-TH" sz="2400" b="1" dirty="0" smtClean="0">
                <a:cs typeface="+mj-cs"/>
              </a:rPr>
              <a:t>คุณภาพของรายงานผลการตรวจสอบ</a:t>
            </a:r>
            <a:endParaRPr lang="th-TH" sz="2400" b="1" dirty="0">
              <a:cs typeface="+mj-cs"/>
            </a:endParaRPr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304800" y="672332"/>
            <a:ext cx="6248400" cy="44371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2800" b="1" dirty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เกณฑ์การพิจารณาในส่วนที่เกี่ยวข้องกับรายงานการตรวจสอบ</a:t>
            </a:r>
            <a:endParaRPr sz="2800" b="1" dirty="0">
              <a:solidFill>
                <a:schemeClr val="bg2">
                  <a:lumMod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j-cs"/>
            </a:endParaRPr>
          </a:p>
        </p:txBody>
      </p:sp>
      <p:grpSp>
        <p:nvGrpSpPr>
          <p:cNvPr id="10" name="object 7"/>
          <p:cNvGrpSpPr/>
          <p:nvPr/>
        </p:nvGrpSpPr>
        <p:grpSpPr>
          <a:xfrm>
            <a:off x="1676400" y="1659207"/>
            <a:ext cx="1146175" cy="1146175"/>
            <a:chOff x="1361762" y="1816719"/>
            <a:chExt cx="1146175" cy="1146175"/>
          </a:xfrm>
        </p:grpSpPr>
        <p:sp>
          <p:nvSpPr>
            <p:cNvPr id="11" name="object 8"/>
            <p:cNvSpPr/>
            <p:nvPr/>
          </p:nvSpPr>
          <p:spPr>
            <a:xfrm>
              <a:off x="1361762" y="1816719"/>
              <a:ext cx="1146175" cy="1146175"/>
            </a:xfrm>
            <a:custGeom>
              <a:avLst/>
              <a:gdLst/>
              <a:ahLst/>
              <a:cxnLst/>
              <a:rect l="l" t="t" r="r" b="b"/>
              <a:pathLst>
                <a:path w="1146175" h="1146175">
                  <a:moveTo>
                    <a:pt x="572858" y="0"/>
                  </a:moveTo>
                  <a:lnTo>
                    <a:pt x="525875" y="1899"/>
                  </a:lnTo>
                  <a:lnTo>
                    <a:pt x="479937" y="7497"/>
                  </a:lnTo>
                  <a:lnTo>
                    <a:pt x="435193" y="16648"/>
                  </a:lnTo>
                  <a:lnTo>
                    <a:pt x="391790" y="29204"/>
                  </a:lnTo>
                  <a:lnTo>
                    <a:pt x="349875" y="45017"/>
                  </a:lnTo>
                  <a:lnTo>
                    <a:pt x="309596" y="63941"/>
                  </a:lnTo>
                  <a:lnTo>
                    <a:pt x="271100" y="85827"/>
                  </a:lnTo>
                  <a:lnTo>
                    <a:pt x="234535" y="110528"/>
                  </a:lnTo>
                  <a:lnTo>
                    <a:pt x="200047" y="137896"/>
                  </a:lnTo>
                  <a:lnTo>
                    <a:pt x="167786" y="167786"/>
                  </a:lnTo>
                  <a:lnTo>
                    <a:pt x="137896" y="200047"/>
                  </a:lnTo>
                  <a:lnTo>
                    <a:pt x="110528" y="234535"/>
                  </a:lnTo>
                  <a:lnTo>
                    <a:pt x="85827" y="271100"/>
                  </a:lnTo>
                  <a:lnTo>
                    <a:pt x="63941" y="309596"/>
                  </a:lnTo>
                  <a:lnTo>
                    <a:pt x="45017" y="349875"/>
                  </a:lnTo>
                  <a:lnTo>
                    <a:pt x="29204" y="391790"/>
                  </a:lnTo>
                  <a:lnTo>
                    <a:pt x="16648" y="435193"/>
                  </a:lnTo>
                  <a:lnTo>
                    <a:pt x="7497" y="479937"/>
                  </a:lnTo>
                  <a:lnTo>
                    <a:pt x="1899" y="525875"/>
                  </a:lnTo>
                  <a:lnTo>
                    <a:pt x="0" y="572858"/>
                  </a:lnTo>
                  <a:lnTo>
                    <a:pt x="1899" y="619842"/>
                  </a:lnTo>
                  <a:lnTo>
                    <a:pt x="7497" y="665779"/>
                  </a:lnTo>
                  <a:lnTo>
                    <a:pt x="16648" y="710523"/>
                  </a:lnTo>
                  <a:lnTo>
                    <a:pt x="29204" y="753927"/>
                  </a:lnTo>
                  <a:lnTo>
                    <a:pt x="45017" y="795841"/>
                  </a:lnTo>
                  <a:lnTo>
                    <a:pt x="63941" y="836121"/>
                  </a:lnTo>
                  <a:lnTo>
                    <a:pt x="85827" y="874617"/>
                  </a:lnTo>
                  <a:lnTo>
                    <a:pt x="110528" y="911182"/>
                  </a:lnTo>
                  <a:lnTo>
                    <a:pt x="137896" y="945669"/>
                  </a:lnTo>
                  <a:lnTo>
                    <a:pt x="167786" y="977931"/>
                  </a:lnTo>
                  <a:lnTo>
                    <a:pt x="200047" y="1007820"/>
                  </a:lnTo>
                  <a:lnTo>
                    <a:pt x="234535" y="1035189"/>
                  </a:lnTo>
                  <a:lnTo>
                    <a:pt x="271100" y="1059890"/>
                  </a:lnTo>
                  <a:lnTo>
                    <a:pt x="309596" y="1081776"/>
                  </a:lnTo>
                  <a:lnTo>
                    <a:pt x="349875" y="1100699"/>
                  </a:lnTo>
                  <a:lnTo>
                    <a:pt x="391790" y="1116513"/>
                  </a:lnTo>
                  <a:lnTo>
                    <a:pt x="435193" y="1129069"/>
                  </a:lnTo>
                  <a:lnTo>
                    <a:pt x="479937" y="1138220"/>
                  </a:lnTo>
                  <a:lnTo>
                    <a:pt x="525875" y="1143818"/>
                  </a:lnTo>
                  <a:lnTo>
                    <a:pt x="572858" y="1145717"/>
                  </a:lnTo>
                  <a:lnTo>
                    <a:pt x="619842" y="1143818"/>
                  </a:lnTo>
                  <a:lnTo>
                    <a:pt x="665779" y="1138220"/>
                  </a:lnTo>
                  <a:lnTo>
                    <a:pt x="710523" y="1129069"/>
                  </a:lnTo>
                  <a:lnTo>
                    <a:pt x="753927" y="1116513"/>
                  </a:lnTo>
                  <a:lnTo>
                    <a:pt x="795841" y="1100699"/>
                  </a:lnTo>
                  <a:lnTo>
                    <a:pt x="836121" y="1081776"/>
                  </a:lnTo>
                  <a:lnTo>
                    <a:pt x="874617" y="1059890"/>
                  </a:lnTo>
                  <a:lnTo>
                    <a:pt x="911182" y="1035189"/>
                  </a:lnTo>
                  <a:lnTo>
                    <a:pt x="945669" y="1007820"/>
                  </a:lnTo>
                  <a:lnTo>
                    <a:pt x="977931" y="977931"/>
                  </a:lnTo>
                  <a:lnTo>
                    <a:pt x="1007820" y="945669"/>
                  </a:lnTo>
                  <a:lnTo>
                    <a:pt x="1035189" y="911182"/>
                  </a:lnTo>
                  <a:lnTo>
                    <a:pt x="1059890" y="874617"/>
                  </a:lnTo>
                  <a:lnTo>
                    <a:pt x="1081776" y="836121"/>
                  </a:lnTo>
                  <a:lnTo>
                    <a:pt x="1100699" y="795841"/>
                  </a:lnTo>
                  <a:lnTo>
                    <a:pt x="1116513" y="753927"/>
                  </a:lnTo>
                  <a:lnTo>
                    <a:pt x="1129069" y="710523"/>
                  </a:lnTo>
                  <a:lnTo>
                    <a:pt x="1138220" y="665779"/>
                  </a:lnTo>
                  <a:lnTo>
                    <a:pt x="1143818" y="619842"/>
                  </a:lnTo>
                  <a:lnTo>
                    <a:pt x="1145717" y="572858"/>
                  </a:lnTo>
                  <a:lnTo>
                    <a:pt x="1143818" y="525875"/>
                  </a:lnTo>
                  <a:lnTo>
                    <a:pt x="1138220" y="479937"/>
                  </a:lnTo>
                  <a:lnTo>
                    <a:pt x="1129069" y="435193"/>
                  </a:lnTo>
                  <a:lnTo>
                    <a:pt x="1116513" y="391790"/>
                  </a:lnTo>
                  <a:lnTo>
                    <a:pt x="1100699" y="349875"/>
                  </a:lnTo>
                  <a:lnTo>
                    <a:pt x="1081776" y="309596"/>
                  </a:lnTo>
                  <a:lnTo>
                    <a:pt x="1059890" y="271100"/>
                  </a:lnTo>
                  <a:lnTo>
                    <a:pt x="1035189" y="234535"/>
                  </a:lnTo>
                  <a:lnTo>
                    <a:pt x="1007820" y="200047"/>
                  </a:lnTo>
                  <a:lnTo>
                    <a:pt x="977931" y="167786"/>
                  </a:lnTo>
                  <a:lnTo>
                    <a:pt x="945669" y="137896"/>
                  </a:lnTo>
                  <a:lnTo>
                    <a:pt x="911182" y="110528"/>
                  </a:lnTo>
                  <a:lnTo>
                    <a:pt x="874617" y="85827"/>
                  </a:lnTo>
                  <a:lnTo>
                    <a:pt x="836121" y="63941"/>
                  </a:lnTo>
                  <a:lnTo>
                    <a:pt x="795841" y="45017"/>
                  </a:lnTo>
                  <a:lnTo>
                    <a:pt x="753927" y="29204"/>
                  </a:lnTo>
                  <a:lnTo>
                    <a:pt x="710523" y="16648"/>
                  </a:lnTo>
                  <a:lnTo>
                    <a:pt x="665779" y="7497"/>
                  </a:lnTo>
                  <a:lnTo>
                    <a:pt x="619842" y="1899"/>
                  </a:lnTo>
                  <a:lnTo>
                    <a:pt x="572858" y="0"/>
                  </a:lnTo>
                  <a:close/>
                </a:path>
              </a:pathLst>
            </a:custGeom>
            <a:solidFill>
              <a:srgbClr val="391B0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9"/>
            <p:cNvSpPr/>
            <p:nvPr/>
          </p:nvSpPr>
          <p:spPr>
            <a:xfrm>
              <a:off x="1532757" y="1987723"/>
              <a:ext cx="803910" cy="565150"/>
            </a:xfrm>
            <a:custGeom>
              <a:avLst/>
              <a:gdLst/>
              <a:ahLst/>
              <a:cxnLst/>
              <a:rect l="l" t="t" r="r" b="b"/>
              <a:pathLst>
                <a:path w="803910" h="565150">
                  <a:moveTo>
                    <a:pt x="34505" y="564769"/>
                  </a:moveTo>
                  <a:lnTo>
                    <a:pt x="19518" y="525565"/>
                  </a:lnTo>
                  <a:lnTo>
                    <a:pt x="8723" y="485120"/>
                  </a:lnTo>
                  <a:lnTo>
                    <a:pt x="2192" y="443771"/>
                  </a:lnTo>
                  <a:lnTo>
                    <a:pt x="0" y="401853"/>
                  </a:lnTo>
                  <a:lnTo>
                    <a:pt x="2724" y="355261"/>
                  </a:lnTo>
                  <a:lnTo>
                    <a:pt x="10691" y="310177"/>
                  </a:lnTo>
                  <a:lnTo>
                    <a:pt x="23588" y="266911"/>
                  </a:lnTo>
                  <a:lnTo>
                    <a:pt x="41105" y="225774"/>
                  </a:lnTo>
                  <a:lnTo>
                    <a:pt x="62931" y="187079"/>
                  </a:lnTo>
                  <a:lnTo>
                    <a:pt x="88753" y="151135"/>
                  </a:lnTo>
                  <a:lnTo>
                    <a:pt x="118260" y="118254"/>
                  </a:lnTo>
                  <a:lnTo>
                    <a:pt x="151142" y="88748"/>
                  </a:lnTo>
                  <a:lnTo>
                    <a:pt x="187088" y="62927"/>
                  </a:lnTo>
                  <a:lnTo>
                    <a:pt x="225785" y="41103"/>
                  </a:lnTo>
                  <a:lnTo>
                    <a:pt x="266922" y="23587"/>
                  </a:lnTo>
                  <a:lnTo>
                    <a:pt x="310189" y="10690"/>
                  </a:lnTo>
                  <a:lnTo>
                    <a:pt x="355274" y="2724"/>
                  </a:lnTo>
                  <a:lnTo>
                    <a:pt x="401866" y="0"/>
                  </a:lnTo>
                  <a:lnTo>
                    <a:pt x="448455" y="2724"/>
                  </a:lnTo>
                  <a:lnTo>
                    <a:pt x="493537" y="10690"/>
                  </a:lnTo>
                  <a:lnTo>
                    <a:pt x="536802" y="23587"/>
                  </a:lnTo>
                  <a:lnTo>
                    <a:pt x="577939" y="41103"/>
                  </a:lnTo>
                  <a:lnTo>
                    <a:pt x="616634" y="62927"/>
                  </a:lnTo>
                  <a:lnTo>
                    <a:pt x="652578" y="88748"/>
                  </a:lnTo>
                  <a:lnTo>
                    <a:pt x="685460" y="118254"/>
                  </a:lnTo>
                  <a:lnTo>
                    <a:pt x="714967" y="151135"/>
                  </a:lnTo>
                  <a:lnTo>
                    <a:pt x="740789" y="187079"/>
                  </a:lnTo>
                  <a:lnTo>
                    <a:pt x="762613" y="225774"/>
                  </a:lnTo>
                  <a:lnTo>
                    <a:pt x="780130" y="266911"/>
                  </a:lnTo>
                  <a:lnTo>
                    <a:pt x="793028" y="310177"/>
                  </a:lnTo>
                  <a:lnTo>
                    <a:pt x="800994" y="355261"/>
                  </a:lnTo>
                  <a:lnTo>
                    <a:pt x="803719" y="401853"/>
                  </a:lnTo>
                </a:path>
              </a:pathLst>
            </a:custGeom>
            <a:ln w="88900">
              <a:solidFill>
                <a:srgbClr val="AAD4D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3" name="object 16"/>
          <p:cNvSpPr txBox="1"/>
          <p:nvPr/>
        </p:nvSpPr>
        <p:spPr>
          <a:xfrm>
            <a:off x="1906450" y="2182482"/>
            <a:ext cx="685800" cy="2128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1300" dirty="0" smtClean="0">
                <a:solidFill>
                  <a:srgbClr val="FFFFFF"/>
                </a:solidFill>
                <a:latin typeface="Verdana"/>
                <a:cs typeface="Verdana"/>
              </a:rPr>
              <a:t>5 คะแนน</a:t>
            </a:r>
            <a:endParaRPr sz="1300" dirty="0">
              <a:latin typeface="Verdana"/>
              <a:cs typeface="Verdana"/>
            </a:endParaRPr>
          </a:p>
        </p:txBody>
      </p:sp>
      <p:grpSp>
        <p:nvGrpSpPr>
          <p:cNvPr id="14" name="object 13"/>
          <p:cNvGrpSpPr/>
          <p:nvPr/>
        </p:nvGrpSpPr>
        <p:grpSpPr>
          <a:xfrm>
            <a:off x="4059859" y="1659207"/>
            <a:ext cx="1146175" cy="1146175"/>
            <a:chOff x="5309778" y="1816719"/>
            <a:chExt cx="1146175" cy="1146175"/>
          </a:xfrm>
        </p:grpSpPr>
        <p:sp>
          <p:nvSpPr>
            <p:cNvPr id="15" name="object 14"/>
            <p:cNvSpPr/>
            <p:nvPr/>
          </p:nvSpPr>
          <p:spPr>
            <a:xfrm>
              <a:off x="5309778" y="1816719"/>
              <a:ext cx="1146175" cy="1146175"/>
            </a:xfrm>
            <a:custGeom>
              <a:avLst/>
              <a:gdLst/>
              <a:ahLst/>
              <a:cxnLst/>
              <a:rect l="l" t="t" r="r" b="b"/>
              <a:pathLst>
                <a:path w="1146175" h="1146175">
                  <a:moveTo>
                    <a:pt x="572858" y="0"/>
                  </a:moveTo>
                  <a:lnTo>
                    <a:pt x="525875" y="1899"/>
                  </a:lnTo>
                  <a:lnTo>
                    <a:pt x="479937" y="7497"/>
                  </a:lnTo>
                  <a:lnTo>
                    <a:pt x="435193" y="16648"/>
                  </a:lnTo>
                  <a:lnTo>
                    <a:pt x="391790" y="29204"/>
                  </a:lnTo>
                  <a:lnTo>
                    <a:pt x="349875" y="45017"/>
                  </a:lnTo>
                  <a:lnTo>
                    <a:pt x="309596" y="63941"/>
                  </a:lnTo>
                  <a:lnTo>
                    <a:pt x="271100" y="85827"/>
                  </a:lnTo>
                  <a:lnTo>
                    <a:pt x="234535" y="110528"/>
                  </a:lnTo>
                  <a:lnTo>
                    <a:pt x="200047" y="137896"/>
                  </a:lnTo>
                  <a:lnTo>
                    <a:pt x="167786" y="167786"/>
                  </a:lnTo>
                  <a:lnTo>
                    <a:pt x="137896" y="200047"/>
                  </a:lnTo>
                  <a:lnTo>
                    <a:pt x="110528" y="234535"/>
                  </a:lnTo>
                  <a:lnTo>
                    <a:pt x="85827" y="271100"/>
                  </a:lnTo>
                  <a:lnTo>
                    <a:pt x="63941" y="309596"/>
                  </a:lnTo>
                  <a:lnTo>
                    <a:pt x="45017" y="349875"/>
                  </a:lnTo>
                  <a:lnTo>
                    <a:pt x="29204" y="391790"/>
                  </a:lnTo>
                  <a:lnTo>
                    <a:pt x="16648" y="435193"/>
                  </a:lnTo>
                  <a:lnTo>
                    <a:pt x="7497" y="479937"/>
                  </a:lnTo>
                  <a:lnTo>
                    <a:pt x="1899" y="525875"/>
                  </a:lnTo>
                  <a:lnTo>
                    <a:pt x="0" y="572858"/>
                  </a:lnTo>
                  <a:lnTo>
                    <a:pt x="1899" y="619842"/>
                  </a:lnTo>
                  <a:lnTo>
                    <a:pt x="7497" y="665779"/>
                  </a:lnTo>
                  <a:lnTo>
                    <a:pt x="16648" y="710523"/>
                  </a:lnTo>
                  <a:lnTo>
                    <a:pt x="29204" y="753927"/>
                  </a:lnTo>
                  <a:lnTo>
                    <a:pt x="45017" y="795841"/>
                  </a:lnTo>
                  <a:lnTo>
                    <a:pt x="63941" y="836121"/>
                  </a:lnTo>
                  <a:lnTo>
                    <a:pt x="85827" y="874617"/>
                  </a:lnTo>
                  <a:lnTo>
                    <a:pt x="110528" y="911182"/>
                  </a:lnTo>
                  <a:lnTo>
                    <a:pt x="137896" y="945669"/>
                  </a:lnTo>
                  <a:lnTo>
                    <a:pt x="167786" y="977931"/>
                  </a:lnTo>
                  <a:lnTo>
                    <a:pt x="200047" y="1007820"/>
                  </a:lnTo>
                  <a:lnTo>
                    <a:pt x="234535" y="1035189"/>
                  </a:lnTo>
                  <a:lnTo>
                    <a:pt x="271100" y="1059890"/>
                  </a:lnTo>
                  <a:lnTo>
                    <a:pt x="309596" y="1081776"/>
                  </a:lnTo>
                  <a:lnTo>
                    <a:pt x="349875" y="1100699"/>
                  </a:lnTo>
                  <a:lnTo>
                    <a:pt x="391790" y="1116513"/>
                  </a:lnTo>
                  <a:lnTo>
                    <a:pt x="435193" y="1129069"/>
                  </a:lnTo>
                  <a:lnTo>
                    <a:pt x="479937" y="1138220"/>
                  </a:lnTo>
                  <a:lnTo>
                    <a:pt x="525875" y="1143818"/>
                  </a:lnTo>
                  <a:lnTo>
                    <a:pt x="572858" y="1145717"/>
                  </a:lnTo>
                  <a:lnTo>
                    <a:pt x="619842" y="1143818"/>
                  </a:lnTo>
                  <a:lnTo>
                    <a:pt x="665779" y="1138220"/>
                  </a:lnTo>
                  <a:lnTo>
                    <a:pt x="710523" y="1129069"/>
                  </a:lnTo>
                  <a:lnTo>
                    <a:pt x="753927" y="1116513"/>
                  </a:lnTo>
                  <a:lnTo>
                    <a:pt x="795841" y="1100699"/>
                  </a:lnTo>
                  <a:lnTo>
                    <a:pt x="836121" y="1081776"/>
                  </a:lnTo>
                  <a:lnTo>
                    <a:pt x="874617" y="1059890"/>
                  </a:lnTo>
                  <a:lnTo>
                    <a:pt x="911182" y="1035189"/>
                  </a:lnTo>
                  <a:lnTo>
                    <a:pt x="945669" y="1007820"/>
                  </a:lnTo>
                  <a:lnTo>
                    <a:pt x="977931" y="977931"/>
                  </a:lnTo>
                  <a:lnTo>
                    <a:pt x="1007820" y="945669"/>
                  </a:lnTo>
                  <a:lnTo>
                    <a:pt x="1035189" y="911182"/>
                  </a:lnTo>
                  <a:lnTo>
                    <a:pt x="1059890" y="874617"/>
                  </a:lnTo>
                  <a:lnTo>
                    <a:pt x="1081776" y="836121"/>
                  </a:lnTo>
                  <a:lnTo>
                    <a:pt x="1100699" y="795841"/>
                  </a:lnTo>
                  <a:lnTo>
                    <a:pt x="1116513" y="753927"/>
                  </a:lnTo>
                  <a:lnTo>
                    <a:pt x="1129069" y="710523"/>
                  </a:lnTo>
                  <a:lnTo>
                    <a:pt x="1138220" y="665779"/>
                  </a:lnTo>
                  <a:lnTo>
                    <a:pt x="1143818" y="619842"/>
                  </a:lnTo>
                  <a:lnTo>
                    <a:pt x="1145717" y="572858"/>
                  </a:lnTo>
                  <a:lnTo>
                    <a:pt x="1143818" y="525875"/>
                  </a:lnTo>
                  <a:lnTo>
                    <a:pt x="1138220" y="479937"/>
                  </a:lnTo>
                  <a:lnTo>
                    <a:pt x="1129069" y="435193"/>
                  </a:lnTo>
                  <a:lnTo>
                    <a:pt x="1116513" y="391790"/>
                  </a:lnTo>
                  <a:lnTo>
                    <a:pt x="1100699" y="349875"/>
                  </a:lnTo>
                  <a:lnTo>
                    <a:pt x="1081776" y="309596"/>
                  </a:lnTo>
                  <a:lnTo>
                    <a:pt x="1059890" y="271100"/>
                  </a:lnTo>
                  <a:lnTo>
                    <a:pt x="1035189" y="234535"/>
                  </a:lnTo>
                  <a:lnTo>
                    <a:pt x="1007820" y="200047"/>
                  </a:lnTo>
                  <a:lnTo>
                    <a:pt x="977931" y="167786"/>
                  </a:lnTo>
                  <a:lnTo>
                    <a:pt x="945669" y="137896"/>
                  </a:lnTo>
                  <a:lnTo>
                    <a:pt x="911182" y="110528"/>
                  </a:lnTo>
                  <a:lnTo>
                    <a:pt x="874617" y="85827"/>
                  </a:lnTo>
                  <a:lnTo>
                    <a:pt x="836121" y="63941"/>
                  </a:lnTo>
                  <a:lnTo>
                    <a:pt x="795841" y="45017"/>
                  </a:lnTo>
                  <a:lnTo>
                    <a:pt x="753927" y="29204"/>
                  </a:lnTo>
                  <a:lnTo>
                    <a:pt x="710523" y="16648"/>
                  </a:lnTo>
                  <a:lnTo>
                    <a:pt x="665779" y="7497"/>
                  </a:lnTo>
                  <a:lnTo>
                    <a:pt x="619842" y="1899"/>
                  </a:lnTo>
                  <a:lnTo>
                    <a:pt x="572858" y="0"/>
                  </a:lnTo>
                  <a:close/>
                </a:path>
              </a:pathLst>
            </a:custGeom>
            <a:solidFill>
              <a:srgbClr val="391B0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5"/>
            <p:cNvSpPr/>
            <p:nvPr/>
          </p:nvSpPr>
          <p:spPr>
            <a:xfrm>
              <a:off x="5638010" y="1987720"/>
              <a:ext cx="647065" cy="401955"/>
            </a:xfrm>
            <a:custGeom>
              <a:avLst/>
              <a:gdLst/>
              <a:ahLst/>
              <a:cxnLst/>
              <a:rect l="l" t="t" r="r" b="b"/>
              <a:pathLst>
                <a:path w="647064" h="401955">
                  <a:moveTo>
                    <a:pt x="0" y="83032"/>
                  </a:moveTo>
                  <a:lnTo>
                    <a:pt x="43895" y="53724"/>
                  </a:lnTo>
                  <a:lnTo>
                    <a:pt x="90949" y="30548"/>
                  </a:lnTo>
                  <a:lnTo>
                    <a:pt x="140519" y="13722"/>
                  </a:lnTo>
                  <a:lnTo>
                    <a:pt x="191960" y="3467"/>
                  </a:lnTo>
                  <a:lnTo>
                    <a:pt x="244627" y="0"/>
                  </a:lnTo>
                  <a:lnTo>
                    <a:pt x="291216" y="2724"/>
                  </a:lnTo>
                  <a:lnTo>
                    <a:pt x="336299" y="10691"/>
                  </a:lnTo>
                  <a:lnTo>
                    <a:pt x="379564" y="23588"/>
                  </a:lnTo>
                  <a:lnTo>
                    <a:pt x="420700" y="41105"/>
                  </a:lnTo>
                  <a:lnTo>
                    <a:pt x="459396" y="62930"/>
                  </a:lnTo>
                  <a:lnTo>
                    <a:pt x="495340" y="88752"/>
                  </a:lnTo>
                  <a:lnTo>
                    <a:pt x="528221" y="118259"/>
                  </a:lnTo>
                  <a:lnTo>
                    <a:pt x="557728" y="151140"/>
                  </a:lnTo>
                  <a:lnTo>
                    <a:pt x="583550" y="187084"/>
                  </a:lnTo>
                  <a:lnTo>
                    <a:pt x="605375" y="225780"/>
                  </a:lnTo>
                  <a:lnTo>
                    <a:pt x="622891" y="266916"/>
                  </a:lnTo>
                  <a:lnTo>
                    <a:pt x="635789" y="310181"/>
                  </a:lnTo>
                  <a:lnTo>
                    <a:pt x="643756" y="355264"/>
                  </a:lnTo>
                  <a:lnTo>
                    <a:pt x="646480" y="401853"/>
                  </a:lnTo>
                </a:path>
              </a:pathLst>
            </a:custGeom>
            <a:ln w="88900">
              <a:solidFill>
                <a:srgbClr val="E2BB6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7" name="object 16"/>
          <p:cNvSpPr txBox="1"/>
          <p:nvPr/>
        </p:nvSpPr>
        <p:spPr>
          <a:xfrm>
            <a:off x="4194913" y="2240700"/>
            <a:ext cx="1011121" cy="2128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1300" dirty="0" smtClean="0">
                <a:solidFill>
                  <a:srgbClr val="FFFFFF"/>
                </a:solidFill>
                <a:latin typeface="Verdana"/>
                <a:cs typeface="Verdana"/>
              </a:rPr>
              <a:t>15 คะแนน</a:t>
            </a:r>
            <a:endParaRPr sz="1300" dirty="0">
              <a:latin typeface="Verdana"/>
              <a:cs typeface="Verdana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5143500"/>
          </a:xfrm>
          <a:prstGeom prst="rect">
            <a:avLst/>
          </a:prstGeom>
        </p:spPr>
      </p:pic>
      <p:sp>
        <p:nvSpPr>
          <p:cNvPr id="6" name="สี่เหลี่ยมผืนผ้า 5"/>
          <p:cNvSpPr/>
          <p:nvPr/>
        </p:nvSpPr>
        <p:spPr>
          <a:xfrm>
            <a:off x="28073" y="232461"/>
            <a:ext cx="78486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b="1" dirty="0" smtClean="0">
                <a:cs typeface="+mj-cs"/>
              </a:rPr>
              <a:t>                                  ส่วนที่1 การประเมินการปฏิบัติงาน</a:t>
            </a:r>
          </a:p>
          <a:p>
            <a:pPr algn="ctr"/>
            <a:r>
              <a:rPr lang="th-TH" b="1" dirty="0">
                <a:cs typeface="+mj-cs"/>
              </a:rPr>
              <a:t> </a:t>
            </a:r>
            <a:r>
              <a:rPr lang="th-TH" b="1" dirty="0" smtClean="0">
                <a:cs typeface="+mj-cs"/>
              </a:rPr>
              <a:t>                              </a:t>
            </a:r>
            <a:r>
              <a:rPr lang="th-TH" dirty="0" smtClean="0">
                <a:solidFill>
                  <a:schemeClr val="tx1"/>
                </a:solidFill>
                <a:cs typeface="+mj-cs"/>
              </a:rPr>
              <a:t>การรายงานผลการตรวจสอบ (5 คะแนน)</a:t>
            </a:r>
            <a:endParaRPr lang="th-TH" dirty="0">
              <a:cs typeface="+mj-cs"/>
            </a:endParaRPr>
          </a:p>
        </p:txBody>
      </p:sp>
      <p:graphicFrame>
        <p:nvGraphicFramePr>
          <p:cNvPr id="7" name="ตัวแทนเนื้อหา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52955405"/>
              </p:ext>
            </p:extLst>
          </p:nvPr>
        </p:nvGraphicFramePr>
        <p:xfrm>
          <a:off x="273843" y="1185565"/>
          <a:ext cx="8596312" cy="326136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7193757">
                  <a:extLst>
                    <a:ext uri="{9D8B030D-6E8A-4147-A177-3AD203B41FA5}">
                      <a16:colId xmlns:a16="http://schemas.microsoft.com/office/drawing/2014/main" xmlns="" val="3017821576"/>
                    </a:ext>
                  </a:extLst>
                </a:gridCol>
                <a:gridCol w="1402555">
                  <a:extLst>
                    <a:ext uri="{9D8B030D-6E8A-4147-A177-3AD203B41FA5}">
                      <a16:colId xmlns:a16="http://schemas.microsoft.com/office/drawing/2014/main" xmlns="" val="943786011"/>
                    </a:ext>
                  </a:extLst>
                </a:gridCol>
              </a:tblGrid>
              <a:tr h="457200">
                <a:tc>
                  <a:txBody>
                    <a:bodyPr/>
                    <a:lstStyle/>
                    <a:p>
                      <a:pPr algn="ctr"/>
                      <a:r>
                        <a:rPr lang="th-TH" sz="2000" dirty="0" smtClean="0"/>
                        <a:t>เกณฑ์การพิจารณา</a:t>
                      </a:r>
                      <a:endParaRPr lang="th-TH" sz="2000" dirty="0"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dirty="0" smtClean="0"/>
                        <a:t>คะแนน</a:t>
                      </a:r>
                      <a:endParaRPr lang="th-TH" sz="2000" dirty="0">
                        <a:cs typeface="+mj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859860166"/>
                  </a:ext>
                </a:extLst>
              </a:tr>
              <a:tr h="660991">
                <a:tc>
                  <a:txBody>
                    <a:bodyPr/>
                    <a:lstStyle/>
                    <a:p>
                      <a:r>
                        <a:rPr lang="th-TH" sz="2000" dirty="0" smtClean="0">
                          <a:cs typeface="+mj-cs"/>
                        </a:rPr>
                        <a:t>1. รายงานผลการตรวจสอบ ประกอบด้วย วัตถุประสงค์ ขอบเขต ผลการตรวจสอบหรือข้อสรุป</a:t>
                      </a:r>
                      <a:r>
                        <a:rPr lang="th-TH" sz="2000" baseline="0" dirty="0" smtClean="0">
                          <a:cs typeface="+mj-cs"/>
                        </a:rPr>
                        <a:t> และข้อเสนอแนะ และหรือแผนการปรับปรุงแก้ไขการดำเนินงานที่เหมาะสม</a:t>
                      </a:r>
                      <a:endParaRPr lang="th-TH" sz="2000" dirty="0"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dirty="0" smtClean="0">
                          <a:cs typeface="+mj-cs"/>
                        </a:rPr>
                        <a:t>1  คะแนน</a:t>
                      </a:r>
                      <a:endParaRPr lang="th-TH" sz="2000" dirty="0">
                        <a:cs typeface="+mj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939640160"/>
                  </a:ext>
                </a:extLst>
              </a:tr>
              <a:tr h="645751">
                <a:tc>
                  <a:txBody>
                    <a:bodyPr/>
                    <a:lstStyle/>
                    <a:p>
                      <a:r>
                        <a:rPr lang="th-TH" sz="2000" dirty="0" smtClean="0">
                          <a:cs typeface="+mj-cs"/>
                        </a:rPr>
                        <a:t>2.หัวหน้าหน่วยงานตรวจสอบภายใน ได้สอบทานรายงานผลการตรวจสอบ</a:t>
                      </a:r>
                      <a:r>
                        <a:rPr lang="th-TH" sz="2000" dirty="0" err="1" smtClean="0">
                          <a:cs typeface="+mj-cs"/>
                        </a:rPr>
                        <a:t>ก่อนที่จะ</a:t>
                      </a:r>
                      <a:r>
                        <a:rPr lang="th-TH" sz="2000" dirty="0" smtClean="0">
                          <a:cs typeface="+mj-cs"/>
                        </a:rPr>
                        <a:t>เผยแพร่ผลการตรวจสอบ</a:t>
                      </a:r>
                      <a:endParaRPr lang="th-TH" sz="2000" dirty="0"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000" kern="1200" dirty="0" smtClean="0">
                          <a:cs typeface="+mj-cs"/>
                        </a:rPr>
                        <a:t>1  คะแนน</a:t>
                      </a:r>
                    </a:p>
                    <a:p>
                      <a:pPr algn="ctr"/>
                      <a:endParaRPr lang="th-TH" sz="2000" dirty="0">
                        <a:cs typeface="+mj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32995166"/>
                  </a:ext>
                </a:extLst>
              </a:tr>
              <a:tr h="634409">
                <a:tc>
                  <a:txBody>
                    <a:bodyPr/>
                    <a:lstStyle/>
                    <a:p>
                      <a:r>
                        <a:rPr lang="th-TH" sz="2000" dirty="0" smtClean="0">
                          <a:cs typeface="+mj-cs"/>
                        </a:rPr>
                        <a:t>3. </a:t>
                      </a:r>
                      <a:r>
                        <a:rPr lang="th-TH" sz="2000" kern="1200" dirty="0" smtClean="0">
                          <a:cs typeface="+mj-cs"/>
                        </a:rPr>
                        <a:t>หัวหน้าหน่วยงานตรวจสอบภายใน รับผิดชอบในการกำหนดผู้ที่ได้รับรายงานผลการตรวจสอบและวิธีการเผยแพร่รายงานผลการตรวจสอบ</a:t>
                      </a:r>
                      <a:endParaRPr lang="th-TH" sz="2000" dirty="0"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000" kern="1200" dirty="0" smtClean="0">
                          <a:cs typeface="+mj-cs"/>
                        </a:rPr>
                        <a:t>1  คะแนน</a:t>
                      </a:r>
                    </a:p>
                    <a:p>
                      <a:pPr algn="ctr"/>
                      <a:endParaRPr lang="th-TH" sz="2000" dirty="0">
                        <a:cs typeface="+mj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100714211"/>
                  </a:ext>
                </a:extLst>
              </a:tr>
              <a:tr h="634409">
                <a:tc>
                  <a:txBody>
                    <a:bodyPr/>
                    <a:lstStyle/>
                    <a:p>
                      <a:r>
                        <a:rPr lang="th-TH" sz="2000" dirty="0" smtClean="0">
                          <a:cs typeface="+mj-cs"/>
                        </a:rPr>
                        <a:t>4. จัดทำและเสนอรายงานผลการตรวจสอบต่อหัวหน้าหน่วยงานของรัฐ และคณะกรรมการตรวจสอบ(ถ้ามี) ภายในเวลาอันสมควรและไม่เกินสองเดือนนับจากวันที่ดำเนินการตรวจสอบแล้วเสร็จ</a:t>
                      </a:r>
                      <a:endParaRPr lang="th-TH" sz="2000" dirty="0"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000" kern="1200" dirty="0" smtClean="0">
                          <a:cs typeface="+mj-cs"/>
                        </a:rPr>
                        <a:t>1  คะแนน</a:t>
                      </a:r>
                      <a:endParaRPr lang="th-TH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j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336663973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5143500"/>
          </a:xfrm>
          <a:prstGeom prst="rect">
            <a:avLst/>
          </a:prstGeom>
        </p:spPr>
      </p:pic>
      <p:sp>
        <p:nvSpPr>
          <p:cNvPr id="11" name="สี่เหลี่ยมผืนผ้า 10"/>
          <p:cNvSpPr/>
          <p:nvPr/>
        </p:nvSpPr>
        <p:spPr>
          <a:xfrm>
            <a:off x="1295400" y="209550"/>
            <a:ext cx="67818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b="1" dirty="0" smtClean="0">
                <a:cs typeface="+mj-cs"/>
              </a:rPr>
              <a:t>ส่วนที่ 2 การประเมินคุณภาพงาน</a:t>
            </a:r>
            <a:br>
              <a:rPr lang="th-TH" b="1" dirty="0" smtClean="0">
                <a:cs typeface="+mj-cs"/>
              </a:rPr>
            </a:br>
            <a:r>
              <a:rPr lang="th-TH" b="1" dirty="0" smtClean="0">
                <a:cs typeface="+mj-cs"/>
              </a:rPr>
              <a:t>           </a:t>
            </a:r>
            <a:r>
              <a:rPr lang="th-TH" dirty="0" smtClean="0">
                <a:cs typeface="+mj-cs"/>
              </a:rPr>
              <a:t>คุณภาพของรายงานผลการตรวจสอบ </a:t>
            </a:r>
            <a:r>
              <a:rPr lang="th-TH" dirty="0" smtClean="0">
                <a:solidFill>
                  <a:schemeClr val="tx1"/>
                </a:solidFill>
                <a:cs typeface="+mj-cs"/>
              </a:rPr>
              <a:t> (15 คะแนน)</a:t>
            </a:r>
            <a:endParaRPr lang="th-TH" dirty="0">
              <a:cs typeface="+mj-cs"/>
            </a:endParaRPr>
          </a:p>
        </p:txBody>
      </p:sp>
      <p:graphicFrame>
        <p:nvGraphicFramePr>
          <p:cNvPr id="12" name="ตัวแทนเนื้อหา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91582772"/>
              </p:ext>
            </p:extLst>
          </p:nvPr>
        </p:nvGraphicFramePr>
        <p:xfrm>
          <a:off x="495300" y="1373207"/>
          <a:ext cx="8381999" cy="2844899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7058526">
                  <a:extLst>
                    <a:ext uri="{9D8B030D-6E8A-4147-A177-3AD203B41FA5}">
                      <a16:colId xmlns:a16="http://schemas.microsoft.com/office/drawing/2014/main" xmlns="" val="3017821576"/>
                    </a:ext>
                  </a:extLst>
                </a:gridCol>
                <a:gridCol w="1323473">
                  <a:extLst>
                    <a:ext uri="{9D8B030D-6E8A-4147-A177-3AD203B41FA5}">
                      <a16:colId xmlns:a16="http://schemas.microsoft.com/office/drawing/2014/main" xmlns="" val="943786011"/>
                    </a:ext>
                  </a:extLst>
                </a:gridCol>
              </a:tblGrid>
              <a:tr h="339570">
                <a:tc>
                  <a:txBody>
                    <a:bodyPr/>
                    <a:lstStyle/>
                    <a:p>
                      <a:pPr algn="ctr"/>
                      <a:r>
                        <a:rPr lang="th-TH" sz="2000" dirty="0" smtClean="0"/>
                        <a:t>เกณฑ์การพิจารณา</a:t>
                      </a:r>
                      <a:endParaRPr lang="th-TH" sz="2000" dirty="0"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dirty="0" smtClean="0"/>
                        <a:t>คะแนน</a:t>
                      </a:r>
                      <a:endParaRPr lang="th-TH" sz="2000" dirty="0">
                        <a:cs typeface="+mj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859860166"/>
                  </a:ext>
                </a:extLst>
              </a:tr>
              <a:tr h="1007176">
                <a:tc>
                  <a:txBody>
                    <a:bodyPr/>
                    <a:lstStyle/>
                    <a:p>
                      <a:r>
                        <a:rPr lang="th-TH" sz="2000" dirty="0" smtClean="0"/>
                        <a:t>1. รายงานผลการตรวจสอบ มีข้อเสนอแนะที่สามารถนำไปปรับปรุงหรือเปลี่ยนแปลงกระบวนการทำงานของหน่วยรับตรวจที่หัวหน้าหน่วยงานของรัฐ และคณะกรรมการตรวจสอบ(ถ้ามี)  ได้มีการสั่งการอย่างน้อย 1 เรื่อง</a:t>
                      </a:r>
                      <a:endParaRPr lang="th-TH" sz="2000" b="1" dirty="0"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dirty="0" smtClean="0"/>
                        <a:t>5  คะแนน</a:t>
                      </a:r>
                      <a:endParaRPr lang="th-TH" sz="2000" dirty="0">
                        <a:cs typeface="+mj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939640160"/>
                  </a:ext>
                </a:extLst>
              </a:tr>
              <a:tr h="740443">
                <a:tc>
                  <a:txBody>
                    <a:bodyPr/>
                    <a:lstStyle/>
                    <a:p>
                      <a:r>
                        <a:rPr lang="th-TH" sz="2000" dirty="0" smtClean="0"/>
                        <a:t>2. ผลการปฏิบัติงานตามข้อเสนอแนะในข้อ 1 ได้ทำการปรับปรุง หรือเปลี่ยนแปลงกระบวนการทำงานของหน่วยรับตรวจแล้ว </a:t>
                      </a:r>
                      <a:endParaRPr lang="th-TH" sz="2000" b="1" dirty="0"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000" kern="1200" dirty="0" smtClean="0"/>
                        <a:t>5 คะแนน</a:t>
                      </a:r>
                    </a:p>
                    <a:p>
                      <a:pPr algn="ctr"/>
                      <a:endParaRPr lang="th-TH" sz="2000" dirty="0">
                        <a:cs typeface="+mj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32995166"/>
                  </a:ext>
                </a:extLst>
              </a:tr>
              <a:tr h="584377">
                <a:tc>
                  <a:txBody>
                    <a:bodyPr/>
                    <a:lstStyle/>
                    <a:p>
                      <a:r>
                        <a:rPr lang="th-TH" sz="2000" dirty="0" smtClean="0"/>
                        <a:t>3. รายงานผลการตรวจสอบมีข้อเสนอแนะที่ช่วยสนับสนุนหรือส่งเสริมการบริหารจัดการด้านการทุจริต</a:t>
                      </a:r>
                      <a:endParaRPr lang="th-TH" sz="2000" b="1" dirty="0"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000" kern="1200" dirty="0" smtClean="0"/>
                        <a:t>5  คะแนน</a:t>
                      </a:r>
                    </a:p>
                    <a:p>
                      <a:pPr algn="ctr"/>
                      <a:endParaRPr lang="th-TH" sz="2000" dirty="0">
                        <a:cs typeface="+mj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10071421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" y="0"/>
            <a:ext cx="9143999" cy="5143500"/>
          </a:xfrm>
          <a:prstGeom prst="rect">
            <a:avLst/>
          </a:prstGeom>
        </p:spPr>
      </p:pic>
      <p:sp>
        <p:nvSpPr>
          <p:cNvPr id="49" name="สี่เหลี่ยมผืนผ้า 48"/>
          <p:cNvSpPr/>
          <p:nvPr/>
        </p:nvSpPr>
        <p:spPr>
          <a:xfrm>
            <a:off x="2438400" y="1428750"/>
            <a:ext cx="640080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คำอธิบาย</a:t>
            </a:r>
            <a:r>
              <a:rPr lang="th-TH" sz="2400" dirty="0" smtClean="0">
                <a:solidFill>
                  <a:schemeClr val="tx1"/>
                </a:solidFill>
                <a:cs typeface="+mj-cs"/>
              </a:rPr>
              <a:t> </a:t>
            </a:r>
            <a:r>
              <a:rPr lang="th-TH" sz="2400" dirty="0" smtClean="0">
                <a:cs typeface="+mj-cs"/>
              </a:rPr>
              <a:t/>
            </a:r>
            <a:br>
              <a:rPr lang="th-TH" sz="2400" dirty="0" smtClean="0">
                <a:cs typeface="+mj-cs"/>
              </a:rPr>
            </a:br>
            <a:r>
              <a:rPr lang="th-TH" sz="2400" dirty="0" smtClean="0">
                <a:cs typeface="+mj-cs"/>
              </a:rPr>
              <a:t>การบริหารจัดการด้านการทุจริต รวมถึง การบริหารจัดการที่ทำให้การใช้จ่ายเงินและการใช้ทรัพย์สินของหน่วยงานของรัฐเป็นไปอย่างมีประสิทธิผล และทรัพย์สินของหน่วยงานของรัฐได้รับการปกป้องโดยผ่านการกำกับดูแล การบริหารจัดการความเสี่ยงด้านการทุจริต การวางกิจกรรมการควบคุม    (เพื่อการป้องกัน  การตรวจพบ และการตอบสนองต่อการทุจริต) และการรายงานและการติดตาม</a:t>
            </a:r>
            <a:endParaRPr lang="th-TH" sz="2400" dirty="0">
              <a:cs typeface="+mj-cs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5143500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150620">
              <a:lnSpc>
                <a:spcPct val="100000"/>
              </a:lnSpc>
              <a:spcBef>
                <a:spcPts val="135"/>
              </a:spcBef>
            </a:pPr>
            <a:r>
              <a:rPr spc="-1580" dirty="0"/>
              <a:t>THAN</a:t>
            </a:r>
            <a:r>
              <a:rPr spc="-1660" dirty="0"/>
              <a:t>K</a:t>
            </a:r>
            <a:r>
              <a:rPr spc="-2135" dirty="0"/>
              <a:t>S</a:t>
            </a:r>
            <a:r>
              <a:rPr spc="-2625" dirty="0">
                <a:latin typeface="SimSun"/>
                <a:cs typeface="SimSun"/>
              </a:rPr>
              <a:t>！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" y="24922"/>
            <a:ext cx="9143999" cy="5143500"/>
          </a:xfrm>
          <a:prstGeom prst="rect">
            <a:avLst/>
          </a:prstGeom>
        </p:spPr>
      </p:pic>
      <p:sp>
        <p:nvSpPr>
          <p:cNvPr id="9" name="ชื่อเรื่อง 3"/>
          <p:cNvSpPr txBox="1">
            <a:spLocks/>
          </p:cNvSpPr>
          <p:nvPr/>
        </p:nvSpPr>
        <p:spPr>
          <a:xfrm>
            <a:off x="1949581" y="451030"/>
            <a:ext cx="6968066" cy="59672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38100"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txBody>
          <a:bodyPr wrap="square" lIns="0" tIns="0" rIns="0" bIns="0">
            <a:noAutofit/>
          </a:bodyPr>
          <a:lstStyle>
            <a:lvl1pPr>
              <a:defRPr sz="9200" b="0" i="0">
                <a:solidFill>
                  <a:srgbClr val="221714"/>
                </a:solidFill>
                <a:latin typeface="Verdana"/>
                <a:ea typeface="+mj-ea"/>
                <a:cs typeface="Verdana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th-TH" sz="2800" b="1" kern="0" dirty="0" smtClean="0">
                <a:solidFill>
                  <a:schemeClr val="accent6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+mj-cs"/>
              </a:rPr>
              <a:t>หลักการเขียนรายงานการประเมินผลการดำเนินงานโครงการ</a:t>
            </a:r>
            <a:endParaRPr lang="th-TH" sz="2800" b="1" kern="0" dirty="0">
              <a:solidFill>
                <a:schemeClr val="accent6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+mj-cs"/>
            </a:endParaRPr>
          </a:p>
        </p:txBody>
      </p:sp>
      <p:sp>
        <p:nvSpPr>
          <p:cNvPr id="12" name="ตัวแทนเนื้อหา 4"/>
          <p:cNvSpPr txBox="1">
            <a:spLocks/>
          </p:cNvSpPr>
          <p:nvPr/>
        </p:nvSpPr>
        <p:spPr>
          <a:xfrm>
            <a:off x="2133600" y="1374744"/>
            <a:ext cx="5867400" cy="2438400"/>
          </a:xfrm>
          <a:prstGeom prst="rect">
            <a:avLst/>
          </a:prstGeom>
        </p:spPr>
        <p:txBody>
          <a:bodyPr wrap="square" lIns="0" tIns="0" rIns="0" bIns="0">
            <a:normAutofit fontScale="92500" lnSpcReduction="20000"/>
          </a:bodyPr>
          <a:lstStyle>
            <a:lvl1pPr marL="0">
              <a:defRPr sz="8850" b="0" i="0">
                <a:solidFill>
                  <a:srgbClr val="221714"/>
                </a:solidFill>
                <a:latin typeface="Verdana"/>
                <a:ea typeface="+mn-ea"/>
                <a:cs typeface="Verdana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r>
              <a:rPr lang="th-TH" sz="2600" b="1" kern="0" dirty="0" smtClean="0">
                <a:latin typeface="Verdana" panose="020B0604030504040204" pitchFamily="34" charset="0"/>
                <a:ea typeface="Verdana" panose="020B0604030504040204" pitchFamily="34" charset="0"/>
                <a:cs typeface="+mj-cs"/>
              </a:rPr>
              <a:t>1. ข้อเท็จจริงได้นำเสนออย่างถูกต้อง</a:t>
            </a:r>
          </a:p>
          <a:p>
            <a:r>
              <a:rPr lang="th-TH" sz="2600" b="1" kern="0" dirty="0" smtClean="0">
                <a:latin typeface="Verdana" panose="020B0604030504040204" pitchFamily="34" charset="0"/>
                <a:ea typeface="Verdana" panose="020B0604030504040204" pitchFamily="34" charset="0"/>
                <a:cs typeface="+mj-cs"/>
              </a:rPr>
              <a:t>2. ข้อความที่ใช้ตรงประเด็น สั้นและได้ใจความ</a:t>
            </a:r>
          </a:p>
          <a:p>
            <a:r>
              <a:rPr lang="th-TH" sz="2600" b="1" kern="0" dirty="0" smtClean="0">
                <a:latin typeface="Verdana" panose="020B0604030504040204" pitchFamily="34" charset="0"/>
                <a:ea typeface="Verdana" panose="020B0604030504040204" pitchFamily="34" charset="0"/>
                <a:cs typeface="+mj-cs"/>
              </a:rPr>
              <a:t>3. สื่อสารภาษาเขียนที่มีความหมายชัดเจน</a:t>
            </a:r>
          </a:p>
          <a:p>
            <a:r>
              <a:rPr lang="th-TH" sz="2600" b="1" kern="0" dirty="0" smtClean="0">
                <a:latin typeface="Verdana" panose="020B0604030504040204" pitchFamily="34" charset="0"/>
                <a:ea typeface="Verdana" panose="020B0604030504040204" pitchFamily="34" charset="0"/>
                <a:cs typeface="+mj-cs"/>
              </a:rPr>
              <a:t>4. ใช้ประโยคง่ายๆ ไม่ใช้ภาษาวิชาการมากเกินไป</a:t>
            </a:r>
          </a:p>
          <a:p>
            <a:r>
              <a:rPr lang="th-TH" sz="2600" b="1" kern="0" dirty="0" smtClean="0">
                <a:latin typeface="Verdana" panose="020B0604030504040204" pitchFamily="34" charset="0"/>
                <a:ea typeface="Verdana" panose="020B0604030504040204" pitchFamily="34" charset="0"/>
                <a:cs typeface="+mj-cs"/>
              </a:rPr>
              <a:t>5 เรียงเหตุการณ์ให้เป็นระเบียบ เขียนด้วยเหตุและผลลำดับให้มีความต่อเนื่อง</a:t>
            </a:r>
          </a:p>
          <a:p>
            <a:r>
              <a:rPr lang="th-TH" sz="2600" b="1" kern="0" dirty="0" smtClean="0">
                <a:latin typeface="Verdana" panose="020B0604030504040204" pitchFamily="34" charset="0"/>
                <a:ea typeface="Verdana" panose="020B0604030504040204" pitchFamily="34" charset="0"/>
                <a:cs typeface="+mj-cs"/>
              </a:rPr>
              <a:t>6. เสนอผลการวิเคราะห์ด้วยวิธีการที่หลากหลาย</a:t>
            </a:r>
          </a:p>
          <a:p>
            <a:r>
              <a:rPr lang="th-TH" sz="2600" b="1" kern="0" dirty="0" smtClean="0">
                <a:latin typeface="Verdana" panose="020B0604030504040204" pitchFamily="34" charset="0"/>
                <a:ea typeface="Verdana" panose="020B0604030504040204" pitchFamily="34" charset="0"/>
                <a:cs typeface="+mj-cs"/>
              </a:rPr>
              <a:t>7. เน้นประเด็นสำคัญที่ตรงกับวัตถุประสงค์</a:t>
            </a:r>
          </a:p>
          <a:p>
            <a:endParaRPr lang="th-TH" sz="3200" kern="0" dirty="0" smtClean="0"/>
          </a:p>
          <a:p>
            <a:endParaRPr lang="th-TH" sz="3200" kern="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996" y="0"/>
            <a:ext cx="9143999" cy="5143500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3657600" y="1064200"/>
            <a:ext cx="7543800" cy="44371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2800" b="1" dirty="0" smtClean="0">
                <a:solidFill>
                  <a:srgbClr val="002060"/>
                </a:solidFill>
                <a:cs typeface="+mj-cs"/>
              </a:rPr>
              <a:t>ประเด็นที่ต้องตรวจสอบในรายงานการประเมินผล</a:t>
            </a:r>
            <a:endParaRPr sz="2800" dirty="0">
              <a:cs typeface="+mj-cs"/>
            </a:endParaRPr>
          </a:p>
        </p:txBody>
      </p:sp>
      <p:sp>
        <p:nvSpPr>
          <p:cNvPr id="6" name="สี่เหลี่ยมผืนผ้า 5"/>
          <p:cNvSpPr/>
          <p:nvPr/>
        </p:nvSpPr>
        <p:spPr>
          <a:xfrm>
            <a:off x="266700" y="1754894"/>
            <a:ext cx="67818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1800" b="1" dirty="0" smtClean="0">
                <a:latin typeface="Cordia New" panose="020B0304020202020204" pitchFamily="34" charset="-34"/>
                <a:cs typeface="+mj-cs"/>
              </a:rPr>
              <a:t>ต้องระบุความเสี่ยงทั้งหมดที่มีผลกระทบต่อวัตถุประสงค์โครงการ</a:t>
            </a:r>
            <a:endParaRPr lang="th-TH" sz="1800" b="1" dirty="0">
              <a:latin typeface="Cordia New" panose="020B0304020202020204" pitchFamily="34" charset="-34"/>
              <a:cs typeface="+mj-cs"/>
            </a:endParaRPr>
          </a:p>
        </p:txBody>
      </p:sp>
      <p:sp>
        <p:nvSpPr>
          <p:cNvPr id="7" name="วงรี 6"/>
          <p:cNvSpPr/>
          <p:nvPr/>
        </p:nvSpPr>
        <p:spPr>
          <a:xfrm>
            <a:off x="635865" y="3416672"/>
            <a:ext cx="1905000" cy="1512264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0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ngsana New" panose="02020603050405020304" pitchFamily="18" charset="-34"/>
                <a:cs typeface="Angsana New" panose="02020603050405020304" pitchFamily="18" charset="-34"/>
              </a:rPr>
              <a:t>เทคโนโลยี</a:t>
            </a:r>
          </a:p>
          <a:p>
            <a:pPr algn="ctr"/>
            <a:r>
              <a:rPr lang="th-TH" sz="20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ngsana New" panose="02020603050405020304" pitchFamily="18" charset="-34"/>
                <a:cs typeface="Angsana New" panose="02020603050405020304" pitchFamily="18" charset="-34"/>
              </a:rPr>
              <a:t>/</a:t>
            </a:r>
            <a:r>
              <a:rPr lang="th-TH" sz="20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ngsana New" panose="02020603050405020304" pitchFamily="18" charset="-34"/>
                <a:cs typeface="Angsana New" panose="02020603050405020304" pitchFamily="18" charset="-34"/>
              </a:rPr>
              <a:t> การสื่อสารข้อมูลสารสนเทศ</a:t>
            </a:r>
            <a:endParaRPr lang="th-TH" sz="20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ngsana New" panose="02020603050405020304" pitchFamily="18" charset="-34"/>
              <a:cs typeface="Angsana New" panose="02020603050405020304" pitchFamily="18" charset="-34"/>
            </a:endParaRPr>
          </a:p>
        </p:txBody>
      </p:sp>
      <p:sp>
        <p:nvSpPr>
          <p:cNvPr id="8" name="สี่เหลี่ยมผืนผ้า 3"/>
          <p:cNvSpPr/>
          <p:nvPr/>
        </p:nvSpPr>
        <p:spPr>
          <a:xfrm>
            <a:off x="1219199" y="2196802"/>
            <a:ext cx="3531457" cy="2302850"/>
          </a:xfrm>
          <a:custGeom>
            <a:avLst/>
            <a:gdLst>
              <a:gd name="connsiteX0" fmla="*/ 0 w 1661375"/>
              <a:gd name="connsiteY0" fmla="*/ 0 h 1107583"/>
              <a:gd name="connsiteX1" fmla="*/ 1661375 w 1661375"/>
              <a:gd name="connsiteY1" fmla="*/ 0 h 1107583"/>
              <a:gd name="connsiteX2" fmla="*/ 1661375 w 1661375"/>
              <a:gd name="connsiteY2" fmla="*/ 1107583 h 1107583"/>
              <a:gd name="connsiteX3" fmla="*/ 0 w 1661375"/>
              <a:gd name="connsiteY3" fmla="*/ 1107583 h 1107583"/>
              <a:gd name="connsiteX4" fmla="*/ 0 w 1661375"/>
              <a:gd name="connsiteY4" fmla="*/ 0 h 1107583"/>
              <a:gd name="connsiteX0" fmla="*/ 0 w 5241702"/>
              <a:gd name="connsiteY0" fmla="*/ 0 h 3258355"/>
              <a:gd name="connsiteX1" fmla="*/ 1661375 w 5241702"/>
              <a:gd name="connsiteY1" fmla="*/ 0 h 3258355"/>
              <a:gd name="connsiteX2" fmla="*/ 5241702 w 5241702"/>
              <a:gd name="connsiteY2" fmla="*/ 3258355 h 3258355"/>
              <a:gd name="connsiteX3" fmla="*/ 0 w 5241702"/>
              <a:gd name="connsiteY3" fmla="*/ 1107583 h 3258355"/>
              <a:gd name="connsiteX4" fmla="*/ 0 w 5241702"/>
              <a:gd name="connsiteY4" fmla="*/ 0 h 32583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241702" h="3258355">
                <a:moveTo>
                  <a:pt x="0" y="0"/>
                </a:moveTo>
                <a:lnTo>
                  <a:pt x="1661375" y="0"/>
                </a:lnTo>
                <a:lnTo>
                  <a:pt x="5241702" y="3258355"/>
                </a:lnTo>
                <a:lnTo>
                  <a:pt x="0" y="1107583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000" dirty="0">
                <a:solidFill>
                  <a:schemeClr val="bg1"/>
                </a:solidFill>
                <a:cs typeface="+mj-cs"/>
              </a:rPr>
              <a:t>แผนกลยุทธ์</a:t>
            </a:r>
          </a:p>
        </p:txBody>
      </p:sp>
      <p:sp>
        <p:nvSpPr>
          <p:cNvPr id="10" name="วงรี 9"/>
          <p:cNvSpPr/>
          <p:nvPr/>
        </p:nvSpPr>
        <p:spPr>
          <a:xfrm>
            <a:off x="1318699" y="2452568"/>
            <a:ext cx="1519707" cy="708338"/>
          </a:xfrm>
          <a:prstGeom prst="ellipse">
            <a:avLst/>
          </a:prstGeom>
          <a:solidFill>
            <a:schemeClr val="tx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800" dirty="0" smtClean="0">
                <a:cs typeface="+mj-cs"/>
              </a:rPr>
              <a:t>กระบวน</a:t>
            </a:r>
          </a:p>
          <a:p>
            <a:pPr algn="ctr"/>
            <a:r>
              <a:rPr lang="th-TH" sz="1800" dirty="0" smtClean="0">
                <a:cs typeface="+mj-cs"/>
              </a:rPr>
              <a:t>การทำงาน</a:t>
            </a:r>
            <a:endParaRPr lang="th-TH" sz="1800" dirty="0">
              <a:cs typeface="+mj-cs"/>
            </a:endParaRPr>
          </a:p>
        </p:txBody>
      </p:sp>
      <p:sp>
        <p:nvSpPr>
          <p:cNvPr id="11" name="สี่เหลี่ยมผืนผ้ามุมมน 10"/>
          <p:cNvSpPr/>
          <p:nvPr/>
        </p:nvSpPr>
        <p:spPr>
          <a:xfrm>
            <a:off x="4026367" y="2084656"/>
            <a:ext cx="1426335" cy="1511390"/>
          </a:xfrm>
          <a:prstGeom prst="roundRect">
            <a:avLst/>
          </a:prstGeom>
          <a:solidFill>
            <a:srgbClr val="C00000"/>
          </a:solidFill>
          <a:ln w="28575"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800" dirty="0" smtClean="0">
                <a:ln w="0"/>
                <a:solidFill>
                  <a:schemeClr val="bg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การเงิน รับเงิน/จ่ายเงิน/ระเบียบการเงินการคลัง/การทุจริต</a:t>
            </a:r>
            <a:endParaRPr lang="th-TH" sz="1800" dirty="0">
              <a:ln w="0"/>
              <a:solidFill>
                <a:schemeClr val="bg1"/>
              </a:solidFill>
              <a:latin typeface="Angsana New" panose="02020603050405020304" pitchFamily="18" charset="-34"/>
              <a:cs typeface="Angsana New" panose="02020603050405020304" pitchFamily="18" charset="-34"/>
            </a:endParaRPr>
          </a:p>
        </p:txBody>
      </p:sp>
      <p:sp>
        <p:nvSpPr>
          <p:cNvPr id="12" name="รูปแบบอิสระ 11"/>
          <p:cNvSpPr/>
          <p:nvPr/>
        </p:nvSpPr>
        <p:spPr>
          <a:xfrm>
            <a:off x="5562600" y="3008264"/>
            <a:ext cx="2378378" cy="1762796"/>
          </a:xfrm>
          <a:custGeom>
            <a:avLst/>
            <a:gdLst>
              <a:gd name="connsiteX0" fmla="*/ 0 w 1955409"/>
              <a:gd name="connsiteY0" fmla="*/ 562708 h 2152357"/>
              <a:gd name="connsiteX1" fmla="*/ 0 w 1955409"/>
              <a:gd name="connsiteY1" fmla="*/ 562708 h 2152357"/>
              <a:gd name="connsiteX2" fmla="*/ 84406 w 1955409"/>
              <a:gd name="connsiteY2" fmla="*/ 984739 h 2152357"/>
              <a:gd name="connsiteX3" fmla="*/ 182880 w 1955409"/>
              <a:gd name="connsiteY3" fmla="*/ 1209822 h 2152357"/>
              <a:gd name="connsiteX4" fmla="*/ 309489 w 1955409"/>
              <a:gd name="connsiteY4" fmla="*/ 1477108 h 2152357"/>
              <a:gd name="connsiteX5" fmla="*/ 337625 w 1955409"/>
              <a:gd name="connsiteY5" fmla="*/ 1575582 h 2152357"/>
              <a:gd name="connsiteX6" fmla="*/ 450166 w 1955409"/>
              <a:gd name="connsiteY6" fmla="*/ 1800665 h 2152357"/>
              <a:gd name="connsiteX7" fmla="*/ 520505 w 1955409"/>
              <a:gd name="connsiteY7" fmla="*/ 1927274 h 2152357"/>
              <a:gd name="connsiteX8" fmla="*/ 576776 w 1955409"/>
              <a:gd name="connsiteY8" fmla="*/ 2025748 h 2152357"/>
              <a:gd name="connsiteX9" fmla="*/ 675249 w 1955409"/>
              <a:gd name="connsiteY9" fmla="*/ 2124222 h 2152357"/>
              <a:gd name="connsiteX10" fmla="*/ 759656 w 1955409"/>
              <a:gd name="connsiteY10" fmla="*/ 2152357 h 2152357"/>
              <a:gd name="connsiteX11" fmla="*/ 928468 w 1955409"/>
              <a:gd name="connsiteY11" fmla="*/ 2124222 h 2152357"/>
              <a:gd name="connsiteX12" fmla="*/ 970671 w 1955409"/>
              <a:gd name="connsiteY12" fmla="*/ 2096087 h 2152357"/>
              <a:gd name="connsiteX13" fmla="*/ 1012874 w 1955409"/>
              <a:gd name="connsiteY13" fmla="*/ 2082019 h 2152357"/>
              <a:gd name="connsiteX14" fmla="*/ 1125416 w 1955409"/>
              <a:gd name="connsiteY14" fmla="*/ 2025748 h 2152357"/>
              <a:gd name="connsiteX15" fmla="*/ 1181686 w 1955409"/>
              <a:gd name="connsiteY15" fmla="*/ 1997613 h 2152357"/>
              <a:gd name="connsiteX16" fmla="*/ 1237957 w 1955409"/>
              <a:gd name="connsiteY16" fmla="*/ 1969477 h 2152357"/>
              <a:gd name="connsiteX17" fmla="*/ 1336431 w 1955409"/>
              <a:gd name="connsiteY17" fmla="*/ 1913207 h 2152357"/>
              <a:gd name="connsiteX18" fmla="*/ 1378634 w 1955409"/>
              <a:gd name="connsiteY18" fmla="*/ 1899139 h 2152357"/>
              <a:gd name="connsiteX19" fmla="*/ 1448973 w 1955409"/>
              <a:gd name="connsiteY19" fmla="*/ 1856936 h 2152357"/>
              <a:gd name="connsiteX20" fmla="*/ 1533379 w 1955409"/>
              <a:gd name="connsiteY20" fmla="*/ 1800665 h 2152357"/>
              <a:gd name="connsiteX21" fmla="*/ 1575582 w 1955409"/>
              <a:gd name="connsiteY21" fmla="*/ 1772530 h 2152357"/>
              <a:gd name="connsiteX22" fmla="*/ 1659988 w 1955409"/>
              <a:gd name="connsiteY22" fmla="*/ 1730327 h 2152357"/>
              <a:gd name="connsiteX23" fmla="*/ 1702191 w 1955409"/>
              <a:gd name="connsiteY23" fmla="*/ 1716259 h 2152357"/>
              <a:gd name="connsiteX24" fmla="*/ 1786597 w 1955409"/>
              <a:gd name="connsiteY24" fmla="*/ 1674056 h 2152357"/>
              <a:gd name="connsiteX25" fmla="*/ 1814733 w 1955409"/>
              <a:gd name="connsiteY25" fmla="*/ 1631853 h 2152357"/>
              <a:gd name="connsiteX26" fmla="*/ 1899139 w 1955409"/>
              <a:gd name="connsiteY26" fmla="*/ 1575582 h 2152357"/>
              <a:gd name="connsiteX27" fmla="*/ 1927274 w 1955409"/>
              <a:gd name="connsiteY27" fmla="*/ 1533379 h 2152357"/>
              <a:gd name="connsiteX28" fmla="*/ 1955409 w 1955409"/>
              <a:gd name="connsiteY28" fmla="*/ 1448973 h 2152357"/>
              <a:gd name="connsiteX29" fmla="*/ 1927274 w 1955409"/>
              <a:gd name="connsiteY29" fmla="*/ 1195754 h 2152357"/>
              <a:gd name="connsiteX30" fmla="*/ 1899139 w 1955409"/>
              <a:gd name="connsiteY30" fmla="*/ 1153551 h 2152357"/>
              <a:gd name="connsiteX31" fmla="*/ 1856936 w 1955409"/>
              <a:gd name="connsiteY31" fmla="*/ 1097280 h 2152357"/>
              <a:gd name="connsiteX32" fmla="*/ 1688123 w 1955409"/>
              <a:gd name="connsiteY32" fmla="*/ 984739 h 2152357"/>
              <a:gd name="connsiteX33" fmla="*/ 1575582 w 1955409"/>
              <a:gd name="connsiteY33" fmla="*/ 900333 h 2152357"/>
              <a:gd name="connsiteX34" fmla="*/ 1547446 w 1955409"/>
              <a:gd name="connsiteY34" fmla="*/ 872197 h 2152357"/>
              <a:gd name="connsiteX35" fmla="*/ 1406769 w 1955409"/>
              <a:gd name="connsiteY35" fmla="*/ 815927 h 2152357"/>
              <a:gd name="connsiteX36" fmla="*/ 1294228 w 1955409"/>
              <a:gd name="connsiteY36" fmla="*/ 731520 h 2152357"/>
              <a:gd name="connsiteX37" fmla="*/ 1181686 w 1955409"/>
              <a:gd name="connsiteY37" fmla="*/ 647114 h 2152357"/>
              <a:gd name="connsiteX38" fmla="*/ 1111348 w 1955409"/>
              <a:gd name="connsiteY38" fmla="*/ 576776 h 2152357"/>
              <a:gd name="connsiteX39" fmla="*/ 1083213 w 1955409"/>
              <a:gd name="connsiteY39" fmla="*/ 534573 h 2152357"/>
              <a:gd name="connsiteX40" fmla="*/ 1041009 w 1955409"/>
              <a:gd name="connsiteY40" fmla="*/ 422031 h 2152357"/>
              <a:gd name="connsiteX41" fmla="*/ 1026942 w 1955409"/>
              <a:gd name="connsiteY41" fmla="*/ 196948 h 2152357"/>
              <a:gd name="connsiteX42" fmla="*/ 942536 w 1955409"/>
              <a:gd name="connsiteY42" fmla="*/ 112542 h 2152357"/>
              <a:gd name="connsiteX43" fmla="*/ 886265 w 1955409"/>
              <a:gd name="connsiteY43" fmla="*/ 56271 h 2152357"/>
              <a:gd name="connsiteX44" fmla="*/ 858129 w 1955409"/>
              <a:gd name="connsiteY44" fmla="*/ 28136 h 2152357"/>
              <a:gd name="connsiteX45" fmla="*/ 647114 w 1955409"/>
              <a:gd name="connsiteY45" fmla="*/ 0 h 2152357"/>
              <a:gd name="connsiteX46" fmla="*/ 253219 w 1955409"/>
              <a:gd name="connsiteY46" fmla="*/ 14068 h 2152357"/>
              <a:gd name="connsiteX47" fmla="*/ 196948 w 1955409"/>
              <a:gd name="connsiteY47" fmla="*/ 70339 h 2152357"/>
              <a:gd name="connsiteX48" fmla="*/ 154745 w 1955409"/>
              <a:gd name="connsiteY48" fmla="*/ 182880 h 2152357"/>
              <a:gd name="connsiteX49" fmla="*/ 126609 w 1955409"/>
              <a:gd name="connsiteY49" fmla="*/ 267287 h 2152357"/>
              <a:gd name="connsiteX50" fmla="*/ 112542 w 1955409"/>
              <a:gd name="connsiteY50" fmla="*/ 309490 h 2152357"/>
              <a:gd name="connsiteX51" fmla="*/ 98474 w 1955409"/>
              <a:gd name="connsiteY51" fmla="*/ 351693 h 2152357"/>
              <a:gd name="connsiteX52" fmla="*/ 70339 w 1955409"/>
              <a:gd name="connsiteY52" fmla="*/ 492370 h 2152357"/>
              <a:gd name="connsiteX53" fmla="*/ 56271 w 1955409"/>
              <a:gd name="connsiteY53" fmla="*/ 534573 h 2152357"/>
              <a:gd name="connsiteX54" fmla="*/ 0 w 1955409"/>
              <a:gd name="connsiteY54" fmla="*/ 562708 h 21523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1955409" h="2152357">
                <a:moveTo>
                  <a:pt x="0" y="562708"/>
                </a:moveTo>
                <a:lnTo>
                  <a:pt x="0" y="562708"/>
                </a:lnTo>
                <a:cubicBezTo>
                  <a:pt x="28135" y="703385"/>
                  <a:pt x="45390" y="846683"/>
                  <a:pt x="84406" y="984739"/>
                </a:cubicBezTo>
                <a:cubicBezTo>
                  <a:pt x="106678" y="1063546"/>
                  <a:pt x="146256" y="1136574"/>
                  <a:pt x="182880" y="1209822"/>
                </a:cubicBezTo>
                <a:cubicBezTo>
                  <a:pt x="218847" y="1281755"/>
                  <a:pt x="280399" y="1399535"/>
                  <a:pt x="309489" y="1477108"/>
                </a:cubicBezTo>
                <a:cubicBezTo>
                  <a:pt x="321476" y="1509073"/>
                  <a:pt x="324013" y="1544275"/>
                  <a:pt x="337625" y="1575582"/>
                </a:cubicBezTo>
                <a:cubicBezTo>
                  <a:pt x="371072" y="1652509"/>
                  <a:pt x="419012" y="1722782"/>
                  <a:pt x="450166" y="1800665"/>
                </a:cubicBezTo>
                <a:cubicBezTo>
                  <a:pt x="505315" y="1938534"/>
                  <a:pt x="446155" y="1808312"/>
                  <a:pt x="520505" y="1927274"/>
                </a:cubicBezTo>
                <a:cubicBezTo>
                  <a:pt x="698917" y="2212736"/>
                  <a:pt x="421945" y="1793508"/>
                  <a:pt x="576776" y="2025748"/>
                </a:cubicBezTo>
                <a:cubicBezTo>
                  <a:pt x="598707" y="2091545"/>
                  <a:pt x="584954" y="2079075"/>
                  <a:pt x="675249" y="2124222"/>
                </a:cubicBezTo>
                <a:cubicBezTo>
                  <a:pt x="701776" y="2137485"/>
                  <a:pt x="759656" y="2152357"/>
                  <a:pt x="759656" y="2152357"/>
                </a:cubicBezTo>
                <a:cubicBezTo>
                  <a:pt x="799778" y="2147899"/>
                  <a:pt x="881331" y="2147791"/>
                  <a:pt x="928468" y="2124222"/>
                </a:cubicBezTo>
                <a:cubicBezTo>
                  <a:pt x="943590" y="2116661"/>
                  <a:pt x="955549" y="2103648"/>
                  <a:pt x="970671" y="2096087"/>
                </a:cubicBezTo>
                <a:cubicBezTo>
                  <a:pt x="983934" y="2089455"/>
                  <a:pt x="999374" y="2088155"/>
                  <a:pt x="1012874" y="2082019"/>
                </a:cubicBezTo>
                <a:cubicBezTo>
                  <a:pt x="1051056" y="2064663"/>
                  <a:pt x="1087902" y="2044505"/>
                  <a:pt x="1125416" y="2025748"/>
                </a:cubicBezTo>
                <a:lnTo>
                  <a:pt x="1181686" y="1997613"/>
                </a:lnTo>
                <a:cubicBezTo>
                  <a:pt x="1200443" y="1988234"/>
                  <a:pt x="1220508" y="1981110"/>
                  <a:pt x="1237957" y="1969477"/>
                </a:cubicBezTo>
                <a:cubicBezTo>
                  <a:pt x="1280343" y="1941220"/>
                  <a:pt x="1286454" y="1934626"/>
                  <a:pt x="1336431" y="1913207"/>
                </a:cubicBezTo>
                <a:cubicBezTo>
                  <a:pt x="1350061" y="1907366"/>
                  <a:pt x="1364566" y="1903828"/>
                  <a:pt x="1378634" y="1899139"/>
                </a:cubicBezTo>
                <a:cubicBezTo>
                  <a:pt x="1441755" y="1836016"/>
                  <a:pt x="1366794" y="1902591"/>
                  <a:pt x="1448973" y="1856936"/>
                </a:cubicBezTo>
                <a:cubicBezTo>
                  <a:pt x="1478532" y="1840514"/>
                  <a:pt x="1505244" y="1819422"/>
                  <a:pt x="1533379" y="1800665"/>
                </a:cubicBezTo>
                <a:cubicBezTo>
                  <a:pt x="1547447" y="1791287"/>
                  <a:pt x="1559542" y="1777877"/>
                  <a:pt x="1575582" y="1772530"/>
                </a:cubicBezTo>
                <a:cubicBezTo>
                  <a:pt x="1681661" y="1737170"/>
                  <a:pt x="1550906" y="1784868"/>
                  <a:pt x="1659988" y="1730327"/>
                </a:cubicBezTo>
                <a:cubicBezTo>
                  <a:pt x="1673251" y="1723695"/>
                  <a:pt x="1688928" y="1722891"/>
                  <a:pt x="1702191" y="1716259"/>
                </a:cubicBezTo>
                <a:cubicBezTo>
                  <a:pt x="1811265" y="1661721"/>
                  <a:pt x="1680526" y="1709411"/>
                  <a:pt x="1786597" y="1674056"/>
                </a:cubicBezTo>
                <a:cubicBezTo>
                  <a:pt x="1795976" y="1659988"/>
                  <a:pt x="1802009" y="1642987"/>
                  <a:pt x="1814733" y="1631853"/>
                </a:cubicBezTo>
                <a:cubicBezTo>
                  <a:pt x="1840181" y="1609586"/>
                  <a:pt x="1899139" y="1575582"/>
                  <a:pt x="1899139" y="1575582"/>
                </a:cubicBezTo>
                <a:cubicBezTo>
                  <a:pt x="1908517" y="1561514"/>
                  <a:pt x="1920407" y="1548829"/>
                  <a:pt x="1927274" y="1533379"/>
                </a:cubicBezTo>
                <a:cubicBezTo>
                  <a:pt x="1939319" y="1506278"/>
                  <a:pt x="1955409" y="1448973"/>
                  <a:pt x="1955409" y="1448973"/>
                </a:cubicBezTo>
                <a:cubicBezTo>
                  <a:pt x="1946031" y="1364567"/>
                  <a:pt x="1943164" y="1279180"/>
                  <a:pt x="1927274" y="1195754"/>
                </a:cubicBezTo>
                <a:cubicBezTo>
                  <a:pt x="1924111" y="1179145"/>
                  <a:pt x="1908966" y="1167309"/>
                  <a:pt x="1899139" y="1153551"/>
                </a:cubicBezTo>
                <a:cubicBezTo>
                  <a:pt x="1885511" y="1134472"/>
                  <a:pt x="1874285" y="1113052"/>
                  <a:pt x="1856936" y="1097280"/>
                </a:cubicBezTo>
                <a:cubicBezTo>
                  <a:pt x="1777908" y="1025436"/>
                  <a:pt x="1763845" y="1022600"/>
                  <a:pt x="1688123" y="984739"/>
                </a:cubicBezTo>
                <a:cubicBezTo>
                  <a:pt x="1634897" y="904899"/>
                  <a:pt x="1689329" y="971425"/>
                  <a:pt x="1575582" y="900333"/>
                </a:cubicBezTo>
                <a:cubicBezTo>
                  <a:pt x="1564335" y="893303"/>
                  <a:pt x="1558693" y="879227"/>
                  <a:pt x="1547446" y="872197"/>
                </a:cubicBezTo>
                <a:cubicBezTo>
                  <a:pt x="1479646" y="829822"/>
                  <a:pt x="1472722" y="832414"/>
                  <a:pt x="1406769" y="815927"/>
                </a:cubicBezTo>
                <a:cubicBezTo>
                  <a:pt x="1294367" y="703523"/>
                  <a:pt x="1451532" y="853866"/>
                  <a:pt x="1294228" y="731520"/>
                </a:cubicBezTo>
                <a:cubicBezTo>
                  <a:pt x="1166248" y="631981"/>
                  <a:pt x="1306650" y="709597"/>
                  <a:pt x="1181686" y="647114"/>
                </a:cubicBezTo>
                <a:cubicBezTo>
                  <a:pt x="1106659" y="534573"/>
                  <a:pt x="1205132" y="670560"/>
                  <a:pt x="1111348" y="576776"/>
                </a:cubicBezTo>
                <a:cubicBezTo>
                  <a:pt x="1099393" y="564821"/>
                  <a:pt x="1090774" y="549695"/>
                  <a:pt x="1083213" y="534573"/>
                </a:cubicBezTo>
                <a:cubicBezTo>
                  <a:pt x="1066391" y="500930"/>
                  <a:pt x="1053185" y="458558"/>
                  <a:pt x="1041009" y="422031"/>
                </a:cubicBezTo>
                <a:cubicBezTo>
                  <a:pt x="1036320" y="347003"/>
                  <a:pt x="1049735" y="268583"/>
                  <a:pt x="1026942" y="196948"/>
                </a:cubicBezTo>
                <a:cubicBezTo>
                  <a:pt x="1014878" y="159032"/>
                  <a:pt x="970671" y="140677"/>
                  <a:pt x="942536" y="112542"/>
                </a:cubicBezTo>
                <a:lnTo>
                  <a:pt x="886265" y="56271"/>
                </a:lnTo>
                <a:cubicBezTo>
                  <a:pt x="876886" y="46892"/>
                  <a:pt x="871290" y="29781"/>
                  <a:pt x="858129" y="28136"/>
                </a:cubicBezTo>
                <a:cubicBezTo>
                  <a:pt x="712686" y="9955"/>
                  <a:pt x="783014" y="19415"/>
                  <a:pt x="647114" y="0"/>
                </a:cubicBezTo>
                <a:cubicBezTo>
                  <a:pt x="515816" y="4689"/>
                  <a:pt x="383026" y="-6215"/>
                  <a:pt x="253219" y="14068"/>
                </a:cubicBezTo>
                <a:cubicBezTo>
                  <a:pt x="227011" y="18163"/>
                  <a:pt x="196948" y="70339"/>
                  <a:pt x="196948" y="70339"/>
                </a:cubicBezTo>
                <a:cubicBezTo>
                  <a:pt x="166490" y="192170"/>
                  <a:pt x="203787" y="60275"/>
                  <a:pt x="154745" y="182880"/>
                </a:cubicBezTo>
                <a:cubicBezTo>
                  <a:pt x="143730" y="210416"/>
                  <a:pt x="135987" y="239151"/>
                  <a:pt x="126609" y="267287"/>
                </a:cubicBezTo>
                <a:lnTo>
                  <a:pt x="112542" y="309490"/>
                </a:lnTo>
                <a:cubicBezTo>
                  <a:pt x="107853" y="323558"/>
                  <a:pt x="100912" y="337066"/>
                  <a:pt x="98474" y="351693"/>
                </a:cubicBezTo>
                <a:cubicBezTo>
                  <a:pt x="87422" y="418006"/>
                  <a:pt x="87125" y="433618"/>
                  <a:pt x="70339" y="492370"/>
                </a:cubicBezTo>
                <a:cubicBezTo>
                  <a:pt x="66265" y="506628"/>
                  <a:pt x="63900" y="521858"/>
                  <a:pt x="56271" y="534573"/>
                </a:cubicBezTo>
                <a:cubicBezTo>
                  <a:pt x="49447" y="545946"/>
                  <a:pt x="9378" y="558019"/>
                  <a:pt x="0" y="562708"/>
                </a:cubicBezTo>
                <a:close/>
              </a:path>
            </a:pathLst>
          </a:custGeom>
          <a:solidFill>
            <a:srgbClr val="DFCCB9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800" dirty="0" smtClean="0">
                <a:ln w="0"/>
                <a:solidFill>
                  <a:schemeClr val="tx2">
                    <a:lumMod val="50000"/>
                  </a:schemeClr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การปฏิบัติตามกฎระเบียบ/นโยบาย/คู่มือ/แนวทาง</a:t>
            </a:r>
            <a:endParaRPr lang="th-TH" sz="1800" dirty="0">
              <a:ln w="0"/>
              <a:solidFill>
                <a:schemeClr val="tx2">
                  <a:lumMod val="50000"/>
                </a:schemeClr>
              </a:solidFill>
              <a:latin typeface="Angsana New" panose="02020603050405020304" pitchFamily="18" charset="-34"/>
              <a:cs typeface="Angsana New" panose="02020603050405020304" pitchFamily="18" charset="-34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5143500"/>
          </a:xfrm>
          <a:prstGeom prst="rect">
            <a:avLst/>
          </a:prstGeom>
        </p:spPr>
      </p:pic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286000" y="895350"/>
            <a:ext cx="6019800" cy="129009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lang="th-TH" sz="2800" b="1" dirty="0">
                <a:solidFill>
                  <a:srgbClr val="00206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หลักเกณฑ์วิธีการติดตามและประเมินผลการดำเนินงาน</a:t>
            </a:r>
            <a:br>
              <a:rPr lang="th-TH" sz="2800" b="1" dirty="0">
                <a:solidFill>
                  <a:srgbClr val="00206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</a:br>
            <a:r>
              <a:rPr lang="th-TH" sz="2800" b="1" dirty="0">
                <a:solidFill>
                  <a:srgbClr val="00206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(กำหนดโดย สำนักงบประมาณ)</a:t>
            </a:r>
            <a:br>
              <a:rPr lang="th-TH" sz="2800" b="1" dirty="0">
                <a:solidFill>
                  <a:srgbClr val="00206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</a:br>
            <a:endParaRPr sz="2700" dirty="0"/>
          </a:p>
        </p:txBody>
      </p:sp>
      <p:sp>
        <p:nvSpPr>
          <p:cNvPr id="6" name="ตัวแทนเนื้อหา 2"/>
          <p:cNvSpPr txBox="1">
            <a:spLocks/>
          </p:cNvSpPr>
          <p:nvPr/>
        </p:nvSpPr>
        <p:spPr>
          <a:xfrm>
            <a:off x="1600200" y="1809750"/>
            <a:ext cx="7315200" cy="3124200"/>
          </a:xfrm>
          <a:prstGeom prst="rect">
            <a:avLst/>
          </a:prstGeom>
        </p:spPr>
        <p:txBody>
          <a:bodyPr wrap="square" lIns="0" tIns="0" rIns="0" bIns="0">
            <a:normAutofit fontScale="62500" lnSpcReduction="20000"/>
          </a:bodyPr>
          <a:lstStyle>
            <a:lvl1pPr marL="0">
              <a:defRPr sz="8850" b="0" i="0">
                <a:solidFill>
                  <a:srgbClr val="221714"/>
                </a:solidFill>
                <a:latin typeface="Verdana"/>
                <a:ea typeface="+mn-ea"/>
                <a:cs typeface="Verdana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r>
              <a:rPr lang="th-TH" sz="3600" b="1" kern="0" dirty="0" smtClean="0">
                <a:latin typeface="Cordia New" panose="020B0304020202020204" pitchFamily="34" charset="-34"/>
                <a:cs typeface="+mj-cs"/>
              </a:rPr>
              <a:t>- ระเบียบว่าด้วยการบริหารงบประมาณ พ.ศ.2562 ข้อ 34                   		</a:t>
            </a:r>
            <a:endParaRPr lang="th-TH" sz="3600" b="1" kern="0" dirty="0">
              <a:latin typeface="Cordia New" panose="020B0304020202020204" pitchFamily="34" charset="-34"/>
              <a:cs typeface="+mj-cs"/>
            </a:endParaRPr>
          </a:p>
          <a:p>
            <a:r>
              <a:rPr lang="th-TH" sz="3600" b="1" kern="0" dirty="0" smtClean="0">
                <a:latin typeface="Cordia New" panose="020B0304020202020204" pitchFamily="34" charset="-34"/>
                <a:cs typeface="+mj-cs"/>
              </a:rPr>
              <a:t>    </a:t>
            </a:r>
            <a:r>
              <a:rPr lang="th-TH" sz="3600" kern="0" dirty="0" smtClean="0">
                <a:latin typeface="Cordia New" panose="020B0304020202020204" pitchFamily="34" charset="-34"/>
                <a:cs typeface="+mj-cs"/>
              </a:rPr>
              <a:t>กำหนดให้</a:t>
            </a:r>
            <a:r>
              <a:rPr lang="th-TH" sz="3600" b="1" kern="0" dirty="0" smtClean="0">
                <a:latin typeface="Cordia New" panose="020B0304020202020204" pitchFamily="34" charset="-34"/>
                <a:cs typeface="+mj-cs"/>
              </a:rPr>
              <a:t>หน่วยรับงบประมาณ  </a:t>
            </a:r>
            <a:r>
              <a:rPr lang="th-TH" sz="3600" kern="0" dirty="0" smtClean="0">
                <a:latin typeface="Cordia New" panose="020B0304020202020204" pitchFamily="34" charset="-34"/>
                <a:cs typeface="+mj-cs"/>
              </a:rPr>
              <a:t>รายงานผลการปฏิบัติงานและผลการใช้จ่ายงบประมาณ  ตามหลักเกณฑ์ วิธีการ และระยะเวลาที่ผู้อำนวยการสำนักงบประมาณกำหนด</a:t>
            </a:r>
          </a:p>
          <a:p>
            <a:endParaRPr lang="th-TH" sz="3600" kern="0" dirty="0" smtClean="0">
              <a:latin typeface="Cordia New" panose="020B0304020202020204" pitchFamily="34" charset="-34"/>
              <a:cs typeface="+mj-cs"/>
            </a:endParaRPr>
          </a:p>
          <a:p>
            <a:r>
              <a:rPr lang="th-TH" sz="3600" b="1" kern="0" dirty="0" smtClean="0">
                <a:latin typeface="Cordia New" panose="020B0304020202020204" pitchFamily="34" charset="-34"/>
                <a:cs typeface="+mj-cs"/>
              </a:rPr>
              <a:t>- หนังสือสำนักงบประมาณที่ </a:t>
            </a:r>
            <a:r>
              <a:rPr lang="th-TH" sz="3600" b="1" kern="0" dirty="0" err="1" smtClean="0">
                <a:latin typeface="Cordia New" panose="020B0304020202020204" pitchFamily="34" charset="-34"/>
                <a:cs typeface="+mj-cs"/>
              </a:rPr>
              <a:t>นร</a:t>
            </a:r>
            <a:r>
              <a:rPr lang="th-TH" sz="3600" b="1" kern="0" dirty="0" smtClean="0">
                <a:latin typeface="Cordia New" panose="020B0304020202020204" pitchFamily="34" charset="-34"/>
                <a:cs typeface="+mj-cs"/>
              </a:rPr>
              <a:t> 0729.1/ว51 ลงวันที่ 12 กรกฎาคม 2562 </a:t>
            </a:r>
          </a:p>
          <a:p>
            <a:pPr algn="thaiDist"/>
            <a:r>
              <a:rPr lang="th-TH" sz="3600" kern="0" dirty="0" smtClean="0">
                <a:latin typeface="Cordia New" panose="020B0304020202020204" pitchFamily="34" charset="-34"/>
                <a:cs typeface="+mj-cs"/>
              </a:rPr>
              <a:t>   ผู้อำนวยการสำนักงบประมาณได้กำหนด หลักเกณฑ์ วิธีการติดตามและประเมินผลตาม แผนการปฏิบัติงานและแผนการใช้จ่ายงบประมาณของหน่วยรับงบประมาณ</a:t>
            </a:r>
          </a:p>
          <a:p>
            <a:pPr algn="thaiDist"/>
            <a:r>
              <a:rPr lang="th-TH" sz="3600" kern="0" dirty="0" smtClean="0">
                <a:latin typeface="Cordia New" panose="020B0304020202020204" pitchFamily="34" charset="-34"/>
                <a:cs typeface="+mj-cs"/>
              </a:rPr>
              <a:t>             - โดยให้หน่วยรับงบประมาณ ดำเนินการทบทวนปรับปรุงโครงการ ศึกษาวิเคราะห์ความเสี่ยง เพื่อจัดทำแผนการปฏิบัติงานและแผนการใช้จ่ายงบประมาณประจำปี และรายงานผลการปฏิบัติงานและผลการใช้จ่ายงบประมาณ</a:t>
            </a:r>
          </a:p>
          <a:p>
            <a:r>
              <a:rPr lang="th-TH" sz="3200" kern="0" dirty="0" smtClean="0">
                <a:latin typeface="Cordia New" panose="020B0304020202020204" pitchFamily="34" charset="-34"/>
                <a:cs typeface="+mj-cs"/>
              </a:rPr>
              <a:t>    </a:t>
            </a:r>
            <a:endParaRPr lang="th-TH" sz="3200" kern="0" dirty="0">
              <a:latin typeface="Cordia New" panose="020B0304020202020204" pitchFamily="34" charset="-34"/>
              <a:cs typeface="+mj-cs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5143500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1828800" y="614108"/>
            <a:ext cx="2438400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/>
            <a:r>
              <a:rPr lang="th-TH" sz="2400" b="1" dirty="0" smtClean="0">
                <a:solidFill>
                  <a:srgbClr val="00206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ก่อนการจัดสรรงบประมาณ</a:t>
            </a:r>
            <a:endParaRPr lang="th-TH" sz="2400" dirty="0">
              <a:solidFill>
                <a:srgbClr val="002060"/>
              </a:solidFill>
              <a:latin typeface="Angsana New" panose="02020603050405020304" pitchFamily="18" charset="-34"/>
              <a:cs typeface="Angsana New" panose="02020603050405020304" pitchFamily="18" charset="-34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6058328" y="611767"/>
            <a:ext cx="2597945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/>
            <a:r>
              <a:rPr lang="th-TH" sz="2400" b="1" dirty="0" smtClean="0">
                <a:solidFill>
                  <a:srgbClr val="00206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ระหว่างการใช้จ่ายงบประมาณ</a:t>
            </a:r>
            <a:endParaRPr lang="th-TH" sz="2400" b="1" dirty="0">
              <a:solidFill>
                <a:srgbClr val="002060"/>
              </a:solidFill>
              <a:latin typeface="Angsana New" panose="02020603050405020304" pitchFamily="18" charset="-34"/>
              <a:cs typeface="Angsana New" panose="02020603050405020304" pitchFamily="18" charset="-34"/>
            </a:endParaRPr>
          </a:p>
        </p:txBody>
      </p: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3413543" y="137054"/>
            <a:ext cx="2806878" cy="85921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lang="th-TH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" panose="02020603050405020304" pitchFamily="18" charset="-34"/>
                <a:cs typeface="Angsana New" panose="02020603050405020304" pitchFamily="18" charset="-34"/>
              </a:rPr>
              <a:t>แนวทางการประเมินผล</a:t>
            </a:r>
            <a:r>
              <a:rPr lang="th-TH" sz="2800" dirty="0">
                <a:latin typeface="Angsana New" panose="02020603050405020304" pitchFamily="18" charset="-34"/>
                <a:cs typeface="Angsana New" panose="02020603050405020304" pitchFamily="18" charset="-34"/>
              </a:rPr>
              <a:t/>
            </a:r>
            <a:br>
              <a:rPr lang="th-TH" sz="2800" dirty="0">
                <a:latin typeface="Angsana New" panose="02020603050405020304" pitchFamily="18" charset="-34"/>
                <a:cs typeface="Angsana New" panose="02020603050405020304" pitchFamily="18" charset="-34"/>
              </a:rPr>
            </a:br>
            <a:endParaRPr sz="2700" dirty="0"/>
          </a:p>
        </p:txBody>
      </p:sp>
      <p:sp>
        <p:nvSpPr>
          <p:cNvPr id="22" name="object 22"/>
          <p:cNvSpPr txBox="1"/>
          <p:nvPr/>
        </p:nvSpPr>
        <p:spPr>
          <a:xfrm>
            <a:off x="5935141" y="2687330"/>
            <a:ext cx="459740" cy="287655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1700" spc="-135" dirty="0">
                <a:solidFill>
                  <a:srgbClr val="FFFFFF"/>
                </a:solidFill>
                <a:latin typeface="Verdana"/>
                <a:cs typeface="Verdana"/>
              </a:rPr>
              <a:t>2</a:t>
            </a:r>
            <a:r>
              <a:rPr sz="1700" spc="-140" dirty="0">
                <a:solidFill>
                  <a:srgbClr val="FFFFFF"/>
                </a:solidFill>
                <a:latin typeface="Verdana"/>
                <a:cs typeface="Verdana"/>
              </a:rPr>
              <a:t>0</a:t>
            </a:r>
            <a:r>
              <a:rPr sz="1700" spc="-320" dirty="0">
                <a:solidFill>
                  <a:srgbClr val="FFFFFF"/>
                </a:solidFill>
                <a:latin typeface="Verdana"/>
                <a:cs typeface="Verdana"/>
              </a:rPr>
              <a:t>19</a:t>
            </a:r>
            <a:endParaRPr sz="1700">
              <a:latin typeface="Verdana"/>
              <a:cs typeface="Verdana"/>
            </a:endParaRPr>
          </a:p>
        </p:txBody>
      </p:sp>
      <p:sp>
        <p:nvSpPr>
          <p:cNvPr id="27" name="ตัวแทนเนื้อหา 5"/>
          <p:cNvSpPr txBox="1">
            <a:spLocks/>
          </p:cNvSpPr>
          <p:nvPr/>
        </p:nvSpPr>
        <p:spPr>
          <a:xfrm>
            <a:off x="1051629" y="996264"/>
            <a:ext cx="4058554" cy="2337815"/>
          </a:xfrm>
          <a:prstGeom prst="rect">
            <a:avLst/>
          </a:prstGeom>
          <a:ln w="28575">
            <a:solidFill>
              <a:srgbClr val="FFC000"/>
            </a:solidFill>
          </a:ln>
        </p:spPr>
        <p:txBody>
          <a:bodyPr>
            <a:normAutofit/>
          </a:bodyPr>
          <a:lstStyle>
            <a:lvl1pPr marL="0">
              <a:defRPr>
                <a:latin typeface="+mn-lt"/>
                <a:ea typeface="+mn-ea"/>
                <a:cs typeface="+mn-cs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Font typeface="Arial" panose="020B0604020202020204" pitchFamily="34" charset="0"/>
              <a:buChar char="•"/>
            </a:pPr>
            <a:r>
              <a:rPr lang="th-TH" sz="2000" kern="0" dirty="0" smtClean="0">
                <a:solidFill>
                  <a:sysClr val="windowText" lastClr="00000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ประเมินความจำเป็น และภารกิจ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h-TH" sz="2000" kern="0" dirty="0" smtClean="0">
                <a:solidFill>
                  <a:sysClr val="windowText" lastClr="00000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ความสามารถในการจ่ายและก่อหนี้ผูกพัน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h-TH" sz="2000" kern="0" dirty="0" smtClean="0">
                <a:solidFill>
                  <a:sysClr val="windowText" lastClr="00000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ความพร้อมหรือศักยภาพ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h-TH" sz="2000" kern="0" dirty="0" smtClean="0">
                <a:solidFill>
                  <a:sysClr val="windowText" lastClr="00000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การปฏิบัติตามกฎหมายและระเบียบ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h-TH" sz="2000" kern="0" dirty="0" smtClean="0">
                <a:solidFill>
                  <a:sysClr val="windowText" lastClr="00000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ความเสี่ยงและความเสียหายที่จะเกิดขึ้น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h-TH" sz="2000" kern="0" dirty="0" smtClean="0">
                <a:solidFill>
                  <a:sysClr val="windowText" lastClr="00000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การประเมินความเหมาะสมและความเป็นไปได้จากการดำเนินงาน</a:t>
            </a:r>
          </a:p>
          <a:p>
            <a:endParaRPr lang="th-TH" sz="2400" kern="0" dirty="0" smtClean="0">
              <a:solidFill>
                <a:sysClr val="windowText" lastClr="000000"/>
              </a:solidFill>
              <a:latin typeface="CordiaUPC" panose="020B0304020202020204" pitchFamily="34" charset="-34"/>
              <a:cs typeface="CordiaUPC" panose="020B0304020202020204" pitchFamily="34" charset="-34"/>
            </a:endParaRPr>
          </a:p>
          <a:p>
            <a:endParaRPr lang="th-TH" sz="2400" kern="0" dirty="0">
              <a:solidFill>
                <a:sysClr val="windowText" lastClr="000000"/>
              </a:solidFill>
              <a:latin typeface="CordiaUPC" panose="020B0304020202020204" pitchFamily="34" charset="-34"/>
              <a:cs typeface="CordiaUPC" panose="020B0304020202020204" pitchFamily="34" charset="-34"/>
            </a:endParaRPr>
          </a:p>
        </p:txBody>
      </p:sp>
      <p:sp>
        <p:nvSpPr>
          <p:cNvPr id="28" name="ตัวแทนเนื้อหา 7"/>
          <p:cNvSpPr txBox="1">
            <a:spLocks/>
          </p:cNvSpPr>
          <p:nvPr/>
        </p:nvSpPr>
        <p:spPr>
          <a:xfrm>
            <a:off x="5191532" y="996264"/>
            <a:ext cx="3903215" cy="3023286"/>
          </a:xfrm>
          <a:prstGeom prst="rect">
            <a:avLst/>
          </a:prstGeom>
          <a:ln w="28575">
            <a:solidFill>
              <a:srgbClr val="FFC000"/>
            </a:solidFill>
          </a:ln>
        </p:spPr>
        <p:txBody>
          <a:bodyPr>
            <a:noAutofit/>
          </a:bodyPr>
          <a:lstStyle>
            <a:lvl1pPr marL="0">
              <a:defRPr>
                <a:latin typeface="+mn-lt"/>
                <a:ea typeface="+mn-ea"/>
                <a:cs typeface="+mn-cs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Font typeface="Arial" panose="020B0604020202020204" pitchFamily="34" charset="0"/>
              <a:buChar char="•"/>
            </a:pPr>
            <a:r>
              <a:rPr lang="th-TH" sz="2000" kern="0" dirty="0" smtClean="0">
                <a:solidFill>
                  <a:sysClr val="windowText" lastClr="00000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ติดตาม ความก้าวหน้าของการดำเนินงาน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h-TH" sz="2000" kern="0" dirty="0" smtClean="0">
                <a:solidFill>
                  <a:sysClr val="windowText" lastClr="00000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ติดตาม จากแผนการปฏิบัติงานและแผนการใช้จ่ายงบประมาณ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h-TH" sz="2000" kern="0" dirty="0" smtClean="0">
                <a:solidFill>
                  <a:sysClr val="windowText" lastClr="00000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การจัดการความเสี่ยง เพื่อทราบปัญหาอุปสรรคในการดำเนินงาน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h-TH" sz="2000" kern="0" dirty="0" smtClean="0">
                <a:solidFill>
                  <a:sysClr val="windowText" lastClr="00000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รายงานผลการปฏิบัติงานและผลการใช้จ่ายงบประมาณ </a:t>
            </a:r>
            <a:r>
              <a:rPr lang="th-TH" sz="2000" b="1" kern="0" dirty="0" smtClean="0">
                <a:solidFill>
                  <a:sysClr val="windowText" lastClr="00000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หน่วยรับงบประมาณ </a:t>
            </a:r>
            <a:r>
              <a:rPr lang="th-TH" sz="2000" kern="0" dirty="0" smtClean="0">
                <a:solidFill>
                  <a:sysClr val="windowText" lastClr="00000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ต้องจัดส่งรายงานให้สำนักงบประมาณ ภายใน สิบห้าวัน นับแต่ วันสิ้น</a:t>
            </a:r>
            <a:r>
              <a:rPr lang="th-TH" sz="2000" kern="0" dirty="0" err="1" smtClean="0">
                <a:solidFill>
                  <a:sysClr val="windowText" lastClr="00000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ไตรมาส</a:t>
            </a:r>
            <a:r>
              <a:rPr lang="th-TH" sz="2000" kern="0" dirty="0" smtClean="0">
                <a:solidFill>
                  <a:sysClr val="windowText" lastClr="00000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ในแต่ละ</a:t>
            </a:r>
            <a:r>
              <a:rPr lang="th-TH" sz="2000" kern="0" dirty="0" err="1" smtClean="0">
                <a:solidFill>
                  <a:sysClr val="windowText" lastClr="00000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ไตรมาส</a:t>
            </a:r>
            <a:endParaRPr lang="th-TH" sz="2000" kern="0" dirty="0">
              <a:solidFill>
                <a:sysClr val="windowText" lastClr="000000"/>
              </a:solidFill>
              <a:latin typeface="Angsana New" panose="02020603050405020304" pitchFamily="18" charset="-34"/>
              <a:cs typeface="Angsana New" panose="02020603050405020304" pitchFamily="18" charset="-34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" y="0"/>
            <a:ext cx="9143999" cy="5143500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2819400" y="614108"/>
            <a:ext cx="3741802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/>
            <a:r>
              <a:rPr lang="th-TH" sz="2400" b="1" dirty="0" smtClean="0">
                <a:latin typeface="CordiaUPC" panose="020B0304020202020204" pitchFamily="34" charset="-34"/>
                <a:cs typeface="+mj-cs"/>
              </a:rPr>
              <a:t>ภายหลังจากการใช้จ่ายงบประมาณ</a:t>
            </a:r>
            <a:endParaRPr lang="th-TH" sz="2400" b="1" dirty="0">
              <a:latin typeface="CordiaUPC" panose="020B0304020202020204" pitchFamily="34" charset="-34"/>
              <a:cs typeface="+mj-cs"/>
            </a:endParaRPr>
          </a:p>
        </p:txBody>
      </p: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3559749" y="137054"/>
            <a:ext cx="2806878" cy="85921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lang="th-TH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" panose="02020603050405020304" pitchFamily="18" charset="-34"/>
                <a:cs typeface="Angsana New" panose="02020603050405020304" pitchFamily="18" charset="-34"/>
              </a:rPr>
              <a:t>แนวทางการประเมินผล</a:t>
            </a:r>
            <a:r>
              <a:rPr lang="th-TH" sz="2800" dirty="0">
                <a:latin typeface="Angsana New" panose="02020603050405020304" pitchFamily="18" charset="-34"/>
                <a:cs typeface="Angsana New" panose="02020603050405020304" pitchFamily="18" charset="-34"/>
              </a:rPr>
              <a:t/>
            </a:r>
            <a:br>
              <a:rPr lang="th-TH" sz="2800" dirty="0">
                <a:latin typeface="Angsana New" panose="02020603050405020304" pitchFamily="18" charset="-34"/>
                <a:cs typeface="Angsana New" panose="02020603050405020304" pitchFamily="18" charset="-34"/>
              </a:rPr>
            </a:br>
            <a:endParaRPr sz="2700" dirty="0"/>
          </a:p>
        </p:txBody>
      </p:sp>
      <p:sp>
        <p:nvSpPr>
          <p:cNvPr id="22" name="object 22"/>
          <p:cNvSpPr txBox="1"/>
          <p:nvPr/>
        </p:nvSpPr>
        <p:spPr>
          <a:xfrm>
            <a:off x="5935141" y="2687330"/>
            <a:ext cx="459740" cy="287655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1700" spc="-135" dirty="0">
                <a:solidFill>
                  <a:srgbClr val="FFFFFF"/>
                </a:solidFill>
                <a:latin typeface="Verdana"/>
                <a:cs typeface="Verdana"/>
              </a:rPr>
              <a:t>2</a:t>
            </a:r>
            <a:r>
              <a:rPr sz="1700" spc="-140" dirty="0">
                <a:solidFill>
                  <a:srgbClr val="FFFFFF"/>
                </a:solidFill>
                <a:latin typeface="Verdana"/>
                <a:cs typeface="Verdana"/>
              </a:rPr>
              <a:t>0</a:t>
            </a:r>
            <a:r>
              <a:rPr sz="1700" spc="-320" dirty="0">
                <a:solidFill>
                  <a:srgbClr val="FFFFFF"/>
                </a:solidFill>
                <a:latin typeface="Verdana"/>
                <a:cs typeface="Verdana"/>
              </a:rPr>
              <a:t>19</a:t>
            </a:r>
            <a:endParaRPr sz="1700">
              <a:latin typeface="Verdana"/>
              <a:cs typeface="Verdana"/>
            </a:endParaRPr>
          </a:p>
        </p:txBody>
      </p:sp>
      <p:sp>
        <p:nvSpPr>
          <p:cNvPr id="27" name="ตัวแทนเนื้อหา 5"/>
          <p:cNvSpPr txBox="1">
            <a:spLocks/>
          </p:cNvSpPr>
          <p:nvPr/>
        </p:nvSpPr>
        <p:spPr>
          <a:xfrm>
            <a:off x="1051629" y="996264"/>
            <a:ext cx="4058554" cy="2337815"/>
          </a:xfrm>
          <a:prstGeom prst="rect">
            <a:avLst/>
          </a:prstGeom>
          <a:ln w="28575">
            <a:solidFill>
              <a:srgbClr val="FFC000"/>
            </a:solidFill>
          </a:ln>
        </p:spPr>
        <p:txBody>
          <a:bodyPr>
            <a:normAutofit/>
          </a:bodyPr>
          <a:lstStyle>
            <a:lvl1pPr marL="0">
              <a:defRPr>
                <a:latin typeface="+mn-lt"/>
                <a:ea typeface="+mn-ea"/>
                <a:cs typeface="+mn-cs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Font typeface="Arial" panose="020B0604020202020204" pitchFamily="34" charset="0"/>
              <a:buChar char="•"/>
            </a:pPr>
            <a:r>
              <a:rPr lang="th-TH" sz="2000" dirty="0">
                <a:latin typeface="Angsana New" panose="02020603050405020304" pitchFamily="18" charset="-34"/>
                <a:cs typeface="Angsana New" panose="02020603050405020304" pitchFamily="18" charset="-34"/>
              </a:rPr>
              <a:t>ผลการดำเนินงานโครงการ บรรลุวัตถุประสงค์ และเป้าหมายที่วางไว้</a:t>
            </a:r>
          </a:p>
          <a:p>
            <a:pPr marL="342900" indent="-342900" algn="thaiDist">
              <a:buFont typeface="Arial" panose="020B0604020202020204" pitchFamily="34" charset="0"/>
              <a:buChar char="•"/>
            </a:pPr>
            <a:r>
              <a:rPr lang="th-TH" sz="2000" dirty="0">
                <a:latin typeface="Angsana New" panose="02020603050405020304" pitchFamily="18" charset="-34"/>
                <a:cs typeface="Angsana New" panose="02020603050405020304" pitchFamily="18" charset="-34"/>
              </a:rPr>
              <a:t>ผลการดำเนินงาน มีความสอดคล้องเชื่อมโยงกับยุทธศาสตร์ แผนแม่บทภายใต้ยุทธศาสตร์ชาติและแผนอื่นๆที่เกี่ยวข้อง ยุทธศาสตร์การจัดสรรงบประมาณ แผนงาน ผลผลิต/โครงการ และกิจกรรมการดำเนินงาน</a:t>
            </a:r>
          </a:p>
          <a:p>
            <a:endParaRPr lang="th-TH" sz="2400" kern="0" dirty="0" smtClean="0">
              <a:solidFill>
                <a:sysClr val="windowText" lastClr="000000"/>
              </a:solidFill>
              <a:latin typeface="CordiaUPC" panose="020B0304020202020204" pitchFamily="34" charset="-34"/>
              <a:cs typeface="CordiaUPC" panose="020B0304020202020204" pitchFamily="34" charset="-34"/>
            </a:endParaRPr>
          </a:p>
          <a:p>
            <a:endParaRPr lang="th-TH" sz="2400" kern="0" dirty="0">
              <a:solidFill>
                <a:sysClr val="windowText" lastClr="000000"/>
              </a:solidFill>
              <a:latin typeface="CordiaUPC" panose="020B0304020202020204" pitchFamily="34" charset="-34"/>
              <a:cs typeface="CordiaUPC" panose="020B0304020202020204" pitchFamily="34" charset="-34"/>
            </a:endParaRPr>
          </a:p>
        </p:txBody>
      </p:sp>
      <p:sp>
        <p:nvSpPr>
          <p:cNvPr id="28" name="ตัวแทนเนื้อหา 7"/>
          <p:cNvSpPr txBox="1">
            <a:spLocks/>
          </p:cNvSpPr>
          <p:nvPr/>
        </p:nvSpPr>
        <p:spPr>
          <a:xfrm>
            <a:off x="5191532" y="996264"/>
            <a:ext cx="3903215" cy="2337815"/>
          </a:xfrm>
          <a:prstGeom prst="rect">
            <a:avLst/>
          </a:prstGeom>
          <a:ln w="28575">
            <a:solidFill>
              <a:srgbClr val="FFC000"/>
            </a:solidFill>
          </a:ln>
        </p:spPr>
        <p:txBody>
          <a:bodyPr>
            <a:noAutofit/>
          </a:bodyPr>
          <a:lstStyle>
            <a:lvl1pPr marL="0">
              <a:defRPr>
                <a:latin typeface="+mn-lt"/>
                <a:ea typeface="+mn-ea"/>
                <a:cs typeface="+mn-cs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pPr marL="342900" indent="-342900" algn="thaiDist">
              <a:buFont typeface="Arial" panose="020B0604020202020204" pitchFamily="34" charset="0"/>
              <a:buChar char="•"/>
            </a:pPr>
            <a:r>
              <a:rPr lang="th-TH" sz="2000" dirty="0">
                <a:latin typeface="Angsana New" panose="02020603050405020304" pitchFamily="18" charset="-34"/>
                <a:cs typeface="Angsana New" panose="02020603050405020304" pitchFamily="18" charset="-34"/>
              </a:rPr>
              <a:t>การวัดผลการบรรลุเป้าหมาย ตัวชี้วัดความสำเร็จตามแผนปฏิบัติงานและแผนการใช้จ่ายงบประมาณ  รวมถึง การวัดค่าเป้าหมายของตัวชี้วัดผลสัมฤทธิ์หรือประโยชน์ที่ได้รับจาการใช้จ่ายงบประมาณ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h-TH" sz="2000" dirty="0">
                <a:latin typeface="Angsana New" panose="02020603050405020304" pitchFamily="18" charset="-34"/>
                <a:cs typeface="Angsana New" panose="02020603050405020304" pitchFamily="18" charset="-34"/>
              </a:rPr>
              <a:t>ปัญหาหรืออุปสรรค และแนวทางการแก้ไขปัญหาในการดำเนินงาน</a:t>
            </a:r>
          </a:p>
        </p:txBody>
      </p:sp>
      <p:sp>
        <p:nvSpPr>
          <p:cNvPr id="5" name="ลูกศรโค้งซ้าย 4"/>
          <p:cNvSpPr/>
          <p:nvPr/>
        </p:nvSpPr>
        <p:spPr>
          <a:xfrm>
            <a:off x="6394881" y="361950"/>
            <a:ext cx="539319" cy="533400"/>
          </a:xfrm>
          <a:prstGeom prst="curvedLeftArrow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schemeClr val="tx1"/>
              </a:solidFill>
            </a:endParaRPr>
          </a:p>
        </p:txBody>
      </p:sp>
      <p:sp>
        <p:nvSpPr>
          <p:cNvPr id="6" name="ลูกศรโค้งขวา 5"/>
          <p:cNvSpPr/>
          <p:nvPr/>
        </p:nvSpPr>
        <p:spPr>
          <a:xfrm>
            <a:off x="2590800" y="349593"/>
            <a:ext cx="457200" cy="558114"/>
          </a:xfrm>
          <a:prstGeom prst="curvedRightArrow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88646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5143500"/>
          </a:xfrm>
          <a:prstGeom prst="rect">
            <a:avLst/>
          </a:prstGeom>
        </p:spPr>
      </p:pic>
      <p:sp>
        <p:nvSpPr>
          <p:cNvPr id="7" name="สี่เหลี่ยมผืนผ้า 6"/>
          <p:cNvSpPr/>
          <p:nvPr/>
        </p:nvSpPr>
        <p:spPr>
          <a:xfrm>
            <a:off x="3581400" y="1200150"/>
            <a:ext cx="33528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" panose="02020603050405020304" pitchFamily="18" charset="-34"/>
                <a:cs typeface="Angsana New" panose="02020603050405020304" pitchFamily="18" charset="-34"/>
              </a:rPr>
              <a:t>ตัวอย่างรายงานผลการตรวจสอบ</a:t>
            </a:r>
            <a:endParaRPr lang="th-TH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สี่เหลี่ยมผืนผ้า 7"/>
          <p:cNvSpPr/>
          <p:nvPr/>
        </p:nvSpPr>
        <p:spPr>
          <a:xfrm>
            <a:off x="2133600" y="2038350"/>
            <a:ext cx="60198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b="1" dirty="0" smtClean="0">
                <a:solidFill>
                  <a:schemeClr val="tx1"/>
                </a:solidFill>
                <a:latin typeface="CordiaUPC" panose="020B0304020202020204" pitchFamily="34" charset="-34"/>
                <a:cs typeface="CordiaUPC" panose="020B0304020202020204" pitchFamily="34" charset="-34"/>
              </a:rPr>
              <a:t>โครงการเพิ่มศักยภาพและปรับปรุงเครื่องจักรอุปกรณ์</a:t>
            </a:r>
          </a:p>
          <a:p>
            <a:pPr algn="ctr"/>
            <a:r>
              <a:rPr lang="th-TH" b="1" dirty="0" smtClean="0">
                <a:solidFill>
                  <a:schemeClr val="tx1"/>
                </a:solidFill>
                <a:latin typeface="CordiaUPC" panose="020B0304020202020204" pitchFamily="34" charset="-34"/>
                <a:cs typeface="CordiaUPC" panose="020B0304020202020204" pitchFamily="34" charset="-34"/>
              </a:rPr>
              <a:t>ปรับปรุงสภาพเมล็ดพันธุ์ของศูนย์เมล็ดพันธุ์ข้าว กรมการข้าว</a:t>
            </a:r>
            <a:endParaRPr lang="th-TH" b="1" dirty="0">
              <a:solidFill>
                <a:schemeClr val="tx1"/>
              </a:solidFill>
              <a:latin typeface="CordiaUPC" panose="020B0304020202020204" pitchFamily="34" charset="-34"/>
              <a:cs typeface="CordiaUPC" panose="020B0304020202020204" pitchFamily="34" charset="-34"/>
            </a:endParaRPr>
          </a:p>
        </p:txBody>
      </p:sp>
      <p:pic>
        <p:nvPicPr>
          <p:cNvPr id="9" name="รูปภาพ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9200" y="2823925"/>
            <a:ext cx="1828800" cy="18288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5143500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-1" y="0"/>
            <a:ext cx="9143999" cy="5143500"/>
          </a:xfrm>
          <a:prstGeom prst="rect">
            <a:avLst/>
          </a:prstGeom>
        </p:spPr>
      </p:pic>
      <p:sp>
        <p:nvSpPr>
          <p:cNvPr id="8" name="สี่เหลี่ยมผืนผ้า 7"/>
          <p:cNvSpPr/>
          <p:nvPr/>
        </p:nvSpPr>
        <p:spPr>
          <a:xfrm>
            <a:off x="-1295400" y="438150"/>
            <a:ext cx="8991600" cy="29946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371600">
              <a:spcBef>
                <a:spcPts val="1200"/>
              </a:spcBef>
              <a:spcAft>
                <a:spcPts val="0"/>
              </a:spcAft>
              <a:tabLst>
                <a:tab pos="1620520" algn="l"/>
              </a:tabLst>
            </a:pPr>
            <a:r>
              <a:rPr lang="th-TH" sz="2400" b="1" u="sng" spc="-40" dirty="0">
                <a:latin typeface="Angsana New" panose="02020603050405020304" pitchFamily="18" charset="-34"/>
                <a:ea typeface="Calibri" panose="020F0502020204030204" pitchFamily="34" charset="0"/>
                <a:cs typeface="Angsana New" panose="02020603050405020304" pitchFamily="18" charset="-34"/>
              </a:rPr>
              <a:t>ข้อตรวจพบที่ </a:t>
            </a:r>
            <a:r>
              <a:rPr lang="th-TH" sz="2400" b="1" spc="-40" dirty="0" smtClean="0">
                <a:latin typeface="Angsana New" panose="02020603050405020304" pitchFamily="18" charset="-34"/>
                <a:ea typeface="Calibri" panose="020F0502020204030204" pitchFamily="34" charset="0"/>
                <a:cs typeface="Angsana New" panose="02020603050405020304" pitchFamily="18" charset="-34"/>
              </a:rPr>
              <a:t>1  ผล</a:t>
            </a:r>
            <a:r>
              <a:rPr lang="th-TH" sz="2400" b="1" spc="-40" dirty="0">
                <a:latin typeface="Angsana New" panose="02020603050405020304" pitchFamily="18" charset="-34"/>
                <a:ea typeface="Calibri" panose="020F0502020204030204" pitchFamily="34" charset="0"/>
                <a:cs typeface="Angsana New" panose="02020603050405020304" pitchFamily="18" charset="-34"/>
              </a:rPr>
              <a:t>การดำเนินงานโครงการฯ อาจบรรลุวัตถุประสงค์ ตัวชี้วัดเชิงคุณภาพ </a:t>
            </a:r>
            <a:endParaRPr lang="th-TH" sz="2400" b="1" spc="-40" dirty="0" smtClean="0">
              <a:latin typeface="Angsana New" panose="02020603050405020304" pitchFamily="18" charset="-34"/>
              <a:ea typeface="Calibri" panose="020F0502020204030204" pitchFamily="34" charset="0"/>
              <a:cs typeface="Angsana New" panose="02020603050405020304" pitchFamily="18" charset="-34"/>
            </a:endParaRPr>
          </a:p>
          <a:p>
            <a:pPr indent="1371600">
              <a:spcBef>
                <a:spcPts val="1200"/>
              </a:spcBef>
              <a:spcAft>
                <a:spcPts val="0"/>
              </a:spcAft>
              <a:tabLst>
                <a:tab pos="1620520" algn="l"/>
              </a:tabLst>
            </a:pPr>
            <a:r>
              <a:rPr lang="th-TH" sz="2400" b="1" spc="-40" dirty="0">
                <a:latin typeface="Angsana New" panose="02020603050405020304" pitchFamily="18" charset="-34"/>
                <a:ea typeface="Calibri" panose="020F0502020204030204" pitchFamily="34" charset="0"/>
                <a:cs typeface="Angsana New" panose="02020603050405020304" pitchFamily="18" charset="-34"/>
              </a:rPr>
              <a:t>	 </a:t>
            </a:r>
            <a:r>
              <a:rPr lang="th-TH" sz="2400" b="1" spc="-40" dirty="0" smtClean="0">
                <a:latin typeface="Angsana New" panose="02020603050405020304" pitchFamily="18" charset="-34"/>
                <a:ea typeface="Calibri" panose="020F0502020204030204" pitchFamily="34" charset="0"/>
                <a:cs typeface="Angsana New" panose="02020603050405020304" pitchFamily="18" charset="-34"/>
              </a:rPr>
              <a:t>                      ได้เพียงบางส่วน</a:t>
            </a:r>
          </a:p>
          <a:p>
            <a:pPr indent="1371600">
              <a:spcBef>
                <a:spcPts val="1200"/>
              </a:spcBef>
              <a:spcAft>
                <a:spcPts val="0"/>
              </a:spcAft>
              <a:tabLst>
                <a:tab pos="1620520" algn="l"/>
              </a:tabLst>
            </a:pPr>
            <a:endParaRPr lang="en-US" sz="2400" dirty="0">
              <a:latin typeface="Angsana New" panose="02020603050405020304" pitchFamily="18" charset="-34"/>
              <a:ea typeface="Calibri" panose="020F0502020204030204" pitchFamily="34" charset="0"/>
              <a:cs typeface="Angsana New" panose="02020603050405020304" pitchFamily="18" charset="-34"/>
            </a:endParaRPr>
          </a:p>
          <a:p>
            <a:pPr indent="1371600">
              <a:lnSpc>
                <a:spcPct val="115000"/>
              </a:lnSpc>
              <a:spcAft>
                <a:spcPts val="0"/>
              </a:spcAft>
              <a:tabLst>
                <a:tab pos="1620520" algn="l"/>
              </a:tabLst>
            </a:pPr>
            <a:r>
              <a:rPr lang="th-TH" sz="2400" spc="-40" dirty="0" smtClean="0">
                <a:latin typeface="Angsana New" panose="02020603050405020304" pitchFamily="18" charset="-34"/>
                <a:ea typeface="Calibri" panose="020F0502020204030204" pitchFamily="34" charset="0"/>
                <a:cs typeface="Angsana New" panose="02020603050405020304" pitchFamily="18" charset="-34"/>
              </a:rPr>
              <a:t>	1.</a:t>
            </a:r>
            <a:r>
              <a:rPr lang="en-US" sz="2400" spc="-40" dirty="0">
                <a:latin typeface="Angsana New" panose="02020603050405020304" pitchFamily="18" charset="-34"/>
                <a:ea typeface="Calibri" panose="020F0502020204030204" pitchFamily="34" charset="0"/>
                <a:cs typeface="Angsana New" panose="02020603050405020304" pitchFamily="18" charset="-34"/>
              </a:rPr>
              <a:t>1</a:t>
            </a:r>
            <a:r>
              <a:rPr lang="th-TH" sz="2400" spc="-40" dirty="0">
                <a:latin typeface="Angsana New" panose="02020603050405020304" pitchFamily="18" charset="-34"/>
                <a:ea typeface="Calibri" panose="020F0502020204030204" pitchFamily="34" charset="0"/>
                <a:cs typeface="Angsana New" panose="02020603050405020304" pitchFamily="18" charset="-34"/>
              </a:rPr>
              <a:t> </a:t>
            </a:r>
            <a:r>
              <a:rPr lang="th-TH" sz="2400" spc="-30" dirty="0">
                <a:latin typeface="Angsana New" panose="02020603050405020304" pitchFamily="18" charset="-34"/>
                <a:ea typeface="Calibri" panose="020F0502020204030204" pitchFamily="34" charset="0"/>
                <a:cs typeface="Angsana New" panose="02020603050405020304" pitchFamily="18" charset="-34"/>
              </a:rPr>
              <a:t>ผลการดำเนินงานบางกิจกรรมย่อยภายใต้กิจกรรมหลัก ต่ำกว่าเป้าหมายที่กำหนด</a:t>
            </a:r>
            <a:endParaRPr lang="en-US" sz="2400" dirty="0">
              <a:latin typeface="Angsana New" panose="02020603050405020304" pitchFamily="18" charset="-34"/>
              <a:ea typeface="Calibri" panose="020F0502020204030204" pitchFamily="34" charset="0"/>
              <a:cs typeface="Angsana New" panose="02020603050405020304" pitchFamily="18" charset="-34"/>
            </a:endParaRPr>
          </a:p>
          <a:p>
            <a:pPr indent="1371600">
              <a:lnSpc>
                <a:spcPct val="115000"/>
              </a:lnSpc>
              <a:spcAft>
                <a:spcPts val="0"/>
              </a:spcAft>
            </a:pPr>
            <a:r>
              <a:rPr lang="th-TH" sz="2400" spc="-20" dirty="0" smtClean="0">
                <a:latin typeface="Angsana New" panose="02020603050405020304" pitchFamily="18" charset="-34"/>
                <a:ea typeface="Calibri" panose="020F0502020204030204" pitchFamily="34" charset="0"/>
                <a:cs typeface="Angsana New" panose="02020603050405020304" pitchFamily="18" charset="-34"/>
              </a:rPr>
              <a:t>     1.</a:t>
            </a:r>
            <a:r>
              <a:rPr lang="en-US" sz="2400" spc="-20" dirty="0">
                <a:latin typeface="Angsana New" panose="02020603050405020304" pitchFamily="18" charset="-34"/>
                <a:ea typeface="Calibri" panose="020F0502020204030204" pitchFamily="34" charset="0"/>
                <a:cs typeface="Angsana New" panose="02020603050405020304" pitchFamily="18" charset="-34"/>
              </a:rPr>
              <a:t>2</a:t>
            </a:r>
            <a:r>
              <a:rPr lang="th-TH" sz="2400" spc="-20" dirty="0">
                <a:latin typeface="Angsana New" panose="02020603050405020304" pitchFamily="18" charset="-34"/>
                <a:ea typeface="Calibri" panose="020F0502020204030204" pitchFamily="34" charset="0"/>
                <a:cs typeface="Angsana New" panose="02020603050405020304" pitchFamily="18" charset="-34"/>
              </a:rPr>
              <a:t> การดำเนินการตามตัวชี้วัด/ผลลัพธ์ อาจไม่บรรลุผลสัมฤทธิ์ของโครงการ</a:t>
            </a:r>
            <a:endParaRPr lang="en-US" sz="2400" dirty="0">
              <a:latin typeface="Angsana New" panose="02020603050405020304" pitchFamily="18" charset="-34"/>
              <a:ea typeface="Calibri" panose="020F0502020204030204" pitchFamily="34" charset="0"/>
              <a:cs typeface="Angsana New" panose="02020603050405020304" pitchFamily="18" charset="-34"/>
            </a:endParaRPr>
          </a:p>
          <a:p>
            <a:pPr indent="1371600">
              <a:lnSpc>
                <a:spcPct val="115000"/>
              </a:lnSpc>
              <a:spcAft>
                <a:spcPts val="0"/>
              </a:spcAft>
            </a:pPr>
            <a:r>
              <a:rPr lang="en-US" sz="2400" dirty="0">
                <a:latin typeface="Angsana New" panose="02020603050405020304" pitchFamily="18" charset="-34"/>
                <a:ea typeface="Calibri" panose="020F0502020204030204" pitchFamily="34" charset="0"/>
                <a:cs typeface="Angsana New" panose="02020603050405020304" pitchFamily="18" charset="-34"/>
              </a:rPr>
              <a:t> </a:t>
            </a:r>
            <a:r>
              <a:rPr lang="en-US" sz="2400" dirty="0" smtClean="0">
                <a:latin typeface="Angsana New" panose="02020603050405020304" pitchFamily="18" charset="-34"/>
                <a:ea typeface="Calibri" panose="020F0502020204030204" pitchFamily="34" charset="0"/>
                <a:cs typeface="Angsana New" panose="02020603050405020304" pitchFamily="18" charset="-34"/>
              </a:rPr>
              <a:t>   1.3 </a:t>
            </a:r>
            <a:r>
              <a:rPr lang="th-TH" sz="2400" spc="-90" dirty="0">
                <a:latin typeface="Angsana New" panose="02020603050405020304" pitchFamily="18" charset="-34"/>
                <a:ea typeface="Calibri" panose="020F0502020204030204" pitchFamily="34" charset="0"/>
                <a:cs typeface="Angsana New" panose="02020603050405020304" pitchFamily="18" charset="-34"/>
              </a:rPr>
              <a:t>ยังไม่พบการติดตามและประเมินผลสัมฤทธิ์การดำเนินงานโครงการฯ ในภาพรวม</a:t>
            </a:r>
            <a:r>
              <a:rPr lang="th-TH" sz="2400" spc="-90" dirty="0" smtClean="0">
                <a:latin typeface="Angsana New" panose="02020603050405020304" pitchFamily="18" charset="-34"/>
                <a:ea typeface="Calibri" panose="020F0502020204030204" pitchFamily="34" charset="0"/>
                <a:cs typeface="Angsana New" panose="02020603050405020304" pitchFamily="18" charset="-34"/>
              </a:rPr>
              <a:t>ระดับกรม</a:t>
            </a:r>
          </a:p>
          <a:p>
            <a:pPr indent="1371600" algn="thaiDist">
              <a:lnSpc>
                <a:spcPct val="115000"/>
              </a:lnSpc>
              <a:spcAft>
                <a:spcPts val="0"/>
              </a:spcAft>
            </a:pPr>
            <a:endParaRPr lang="en-US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Cordia New" panose="020B0304020202020204" pitchFamily="34" charset="-34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" y="2114550"/>
            <a:ext cx="5181599" cy="3048200"/>
          </a:xfrm>
          <a:prstGeom prst="rect">
            <a:avLst/>
          </a:prstGeom>
        </p:spPr>
      </p:pic>
      <p:sp>
        <p:nvSpPr>
          <p:cNvPr id="9" name="object 9"/>
          <p:cNvSpPr txBox="1"/>
          <p:nvPr/>
        </p:nvSpPr>
        <p:spPr>
          <a:xfrm>
            <a:off x="3601007" y="2591000"/>
            <a:ext cx="451484" cy="287655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1700" spc="-135" dirty="0">
                <a:solidFill>
                  <a:srgbClr val="FFFFFF"/>
                </a:solidFill>
                <a:latin typeface="Verdana"/>
                <a:cs typeface="Verdana"/>
              </a:rPr>
              <a:t>2</a:t>
            </a:r>
            <a:r>
              <a:rPr sz="1700" spc="-140" dirty="0">
                <a:solidFill>
                  <a:srgbClr val="FFFFFF"/>
                </a:solidFill>
                <a:latin typeface="Verdana"/>
                <a:cs typeface="Verdana"/>
              </a:rPr>
              <a:t>0</a:t>
            </a:r>
            <a:r>
              <a:rPr sz="1700" spc="-355" dirty="0">
                <a:solidFill>
                  <a:srgbClr val="FFFFFF"/>
                </a:solidFill>
                <a:latin typeface="Verdana"/>
                <a:cs typeface="Verdana"/>
              </a:rPr>
              <a:t>15</a:t>
            </a:r>
            <a:endParaRPr sz="1700">
              <a:latin typeface="Verdana"/>
              <a:cs typeface="Verdana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5660355" y="2591000"/>
            <a:ext cx="464184" cy="287655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1700" spc="-135" dirty="0">
                <a:solidFill>
                  <a:srgbClr val="FFFFFF"/>
                </a:solidFill>
                <a:latin typeface="Verdana"/>
                <a:cs typeface="Verdana"/>
              </a:rPr>
              <a:t>2</a:t>
            </a:r>
            <a:r>
              <a:rPr sz="1700" spc="-140" dirty="0">
                <a:solidFill>
                  <a:srgbClr val="FFFFFF"/>
                </a:solidFill>
                <a:latin typeface="Verdana"/>
                <a:cs typeface="Verdana"/>
              </a:rPr>
              <a:t>0</a:t>
            </a:r>
            <a:r>
              <a:rPr sz="1700" spc="-305" dirty="0">
                <a:solidFill>
                  <a:srgbClr val="FFFFFF"/>
                </a:solidFill>
                <a:latin typeface="Verdana"/>
                <a:cs typeface="Verdana"/>
              </a:rPr>
              <a:t>18</a:t>
            </a:r>
            <a:endParaRPr sz="1700">
              <a:latin typeface="Verdana"/>
              <a:cs typeface="Verdana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7732935" y="2591000"/>
            <a:ext cx="450850" cy="287655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1700" spc="-135" dirty="0">
                <a:solidFill>
                  <a:srgbClr val="FFFFFF"/>
                </a:solidFill>
                <a:latin typeface="Verdana"/>
                <a:cs typeface="Verdana"/>
              </a:rPr>
              <a:t>2</a:t>
            </a:r>
            <a:r>
              <a:rPr sz="1700" spc="-140" dirty="0">
                <a:solidFill>
                  <a:srgbClr val="FFFFFF"/>
                </a:solidFill>
                <a:latin typeface="Verdana"/>
                <a:cs typeface="Verdana"/>
              </a:rPr>
              <a:t>0</a:t>
            </a:r>
            <a:r>
              <a:rPr sz="1700" spc="-355" dirty="0">
                <a:solidFill>
                  <a:srgbClr val="FFFFFF"/>
                </a:solidFill>
                <a:latin typeface="Verdana"/>
                <a:cs typeface="Verdana"/>
              </a:rPr>
              <a:t>21</a:t>
            </a:r>
            <a:endParaRPr sz="1700">
              <a:latin typeface="Verdana"/>
              <a:cs typeface="Verdana"/>
            </a:endParaRPr>
          </a:p>
        </p:txBody>
      </p:sp>
      <p:sp>
        <p:nvSpPr>
          <p:cNvPr id="29" name="สี่เหลี่ยมผืนผ้า 28"/>
          <p:cNvSpPr/>
          <p:nvPr/>
        </p:nvSpPr>
        <p:spPr>
          <a:xfrm>
            <a:off x="-76200" y="170221"/>
            <a:ext cx="9067800" cy="46474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91440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r>
              <a:rPr lang="th-TH" sz="2000" b="1" u="sng" spc="-20" dirty="0" smtClean="0">
                <a:latin typeface="Angsana New" panose="02020603050405020304" pitchFamily="18" charset="-34"/>
                <a:ea typeface="Calibri" panose="020F0502020204030204" pitchFamily="34" charset="0"/>
                <a:cs typeface="Angsana New" panose="02020603050405020304" pitchFamily="18" charset="-34"/>
              </a:rPr>
              <a:t>ข้อตรวจพบที่ </a:t>
            </a:r>
            <a:r>
              <a:rPr lang="en-US" sz="2000" b="1" u="sng" spc="-20" dirty="0" smtClean="0">
                <a:latin typeface="Angsana New" panose="02020603050405020304" pitchFamily="18" charset="-34"/>
                <a:ea typeface="Calibri" panose="020F0502020204030204" pitchFamily="34" charset="0"/>
                <a:cs typeface="Angsana New" panose="02020603050405020304" pitchFamily="18" charset="-34"/>
              </a:rPr>
              <a:t>2 </a:t>
            </a:r>
            <a:r>
              <a:rPr lang="th-TH" sz="2000" b="1" spc="-20" dirty="0" smtClean="0">
                <a:latin typeface="Angsana New" panose="02020603050405020304" pitchFamily="18" charset="-34"/>
                <a:ea typeface="Calibri" panose="020F0502020204030204" pitchFamily="34" charset="0"/>
                <a:cs typeface="Angsana New" panose="02020603050405020304" pitchFamily="18" charset="-34"/>
              </a:rPr>
              <a:t>การบริหารจัดการโครงการเพิ่มศักยภาพและปรับปรุงเครื่องจักรอุปกรณ์ปรับปรุงสภาพเมล็ด		พันธุ์ของศูนย์เมล็ดพันธุ์ข้าว บางส่วนยังมีความคลาดเคลื่อนจากกฎหมาย ระเบียบ และหนังสือสั่งการที่เกี่ยวข้อง</a:t>
            </a:r>
            <a:endParaRPr lang="en-US" sz="2000" dirty="0" smtClean="0">
              <a:latin typeface="Angsana New" panose="02020603050405020304" pitchFamily="18" charset="-34"/>
              <a:ea typeface="Calibri" panose="020F0502020204030204" pitchFamily="34" charset="0"/>
              <a:cs typeface="Angsana New" panose="02020603050405020304" pitchFamily="18" charset="-34"/>
            </a:endParaRPr>
          </a:p>
          <a:p>
            <a:pPr indent="914400">
              <a:spcAft>
                <a:spcPts val="0"/>
              </a:spcAft>
            </a:pPr>
            <a:r>
              <a:rPr lang="en-US" sz="2000" dirty="0" smtClean="0">
                <a:latin typeface="Angsana New" panose="02020603050405020304" pitchFamily="18" charset="-34"/>
                <a:ea typeface="Calibri" panose="020F0502020204030204" pitchFamily="34" charset="0"/>
                <a:cs typeface="Angsana New" panose="02020603050405020304" pitchFamily="18" charset="-34"/>
              </a:rPr>
              <a:t>2.1 </a:t>
            </a:r>
            <a:r>
              <a:rPr lang="th-TH" sz="2000" dirty="0" smtClean="0">
                <a:latin typeface="Angsana New" panose="02020603050405020304" pitchFamily="18" charset="-34"/>
                <a:ea typeface="Calibri" panose="020F0502020204030204" pitchFamily="34" charset="0"/>
                <a:cs typeface="Angsana New" panose="02020603050405020304" pitchFamily="18" charset="-34"/>
              </a:rPr>
              <a:t>เงินกู้เหลือจ่ายของโครงการเพิ่มศักยภาพและปรับปรุงเครื่องจักรอุปกรณ์ปรับปรุงสภาพเมล็ดพันธุ์ของศูนย์เมล็ด	พันธุ์ข้าว ยังมิได้ดำเนินการส่งคืนคลัง</a:t>
            </a:r>
            <a:endParaRPr lang="en-US" sz="2000" dirty="0" smtClean="0">
              <a:latin typeface="Angsana New" panose="02020603050405020304" pitchFamily="18" charset="-34"/>
              <a:ea typeface="Calibri" panose="020F0502020204030204" pitchFamily="34" charset="0"/>
              <a:cs typeface="Angsana New" panose="02020603050405020304" pitchFamily="18" charset="-34"/>
            </a:endParaRPr>
          </a:p>
          <a:p>
            <a:pPr indent="914400">
              <a:spcAft>
                <a:spcPts val="0"/>
              </a:spcAft>
            </a:pPr>
            <a:r>
              <a:rPr lang="th-TH" sz="2000" dirty="0" smtClean="0">
                <a:latin typeface="Angsana New" panose="02020603050405020304" pitchFamily="18" charset="-34"/>
                <a:ea typeface="Calibri" panose="020F0502020204030204" pitchFamily="34" charset="0"/>
                <a:cs typeface="Angsana New" panose="02020603050405020304" pitchFamily="18" charset="-34"/>
              </a:rPr>
              <a:t>2.2 หลักฐานประกอบการเบิกจ่ายเงินบางส่วน ยังไม่ครบถ้วน ถูกต้อง เป็นไปตาม ระเบียบ และหนังสือสั่งการที่	เกี่ยวข้อง</a:t>
            </a:r>
            <a:endParaRPr lang="en-US" sz="2000" dirty="0" smtClean="0">
              <a:latin typeface="Angsana New" panose="02020603050405020304" pitchFamily="18" charset="-34"/>
              <a:ea typeface="Calibri" panose="020F0502020204030204" pitchFamily="34" charset="0"/>
              <a:cs typeface="Angsana New" panose="02020603050405020304" pitchFamily="18" charset="-34"/>
            </a:endParaRPr>
          </a:p>
          <a:p>
            <a:pPr indent="914400">
              <a:spcAft>
                <a:spcPts val="0"/>
              </a:spcAft>
            </a:pPr>
            <a:r>
              <a:rPr lang="th-TH" sz="2000" dirty="0" smtClean="0">
                <a:latin typeface="Angsana New" panose="02020603050405020304" pitchFamily="18" charset="-34"/>
                <a:ea typeface="Calibri" panose="020F0502020204030204" pitchFamily="34" charset="0"/>
                <a:cs typeface="Angsana New" panose="02020603050405020304" pitchFamily="18" charset="-34"/>
              </a:rPr>
              <a:t>2.3 การบริหารสัญญาและการควบคุมทรัพย์สิน บางส่วนยังปฏิบัติไม่เป็นไปตามที่ระเบียบกำหนด</a:t>
            </a:r>
            <a:endParaRPr lang="en-US" sz="2000" dirty="0" smtClean="0">
              <a:latin typeface="Angsana New" panose="02020603050405020304" pitchFamily="18" charset="-34"/>
              <a:ea typeface="Calibri" panose="020F0502020204030204" pitchFamily="34" charset="0"/>
              <a:cs typeface="Angsana New" panose="02020603050405020304" pitchFamily="18" charset="-34"/>
            </a:endParaRPr>
          </a:p>
          <a:p>
            <a:pPr indent="914400">
              <a:spcAft>
                <a:spcPts val="0"/>
              </a:spcAft>
            </a:pPr>
            <a:r>
              <a:rPr lang="th-TH" sz="2000" dirty="0" smtClean="0">
                <a:latin typeface="Angsana New" panose="02020603050405020304" pitchFamily="18" charset="-34"/>
                <a:ea typeface="Calibri" panose="020F0502020204030204" pitchFamily="34" charset="0"/>
                <a:cs typeface="Angsana New" panose="02020603050405020304" pitchFamily="18" charset="-34"/>
              </a:rPr>
              <a:t> - การส่งมอบครุภัณฑ์ล่าช้าไม่เป็นไปตามข้อกำหนดในสัญญาซื้อขาย แต่ไม่มีการคิดค่าปรับ</a:t>
            </a:r>
            <a:endParaRPr lang="en-US" sz="2000" dirty="0" smtClean="0">
              <a:latin typeface="Angsana New" panose="02020603050405020304" pitchFamily="18" charset="-34"/>
              <a:ea typeface="Calibri" panose="020F0502020204030204" pitchFamily="34" charset="0"/>
              <a:cs typeface="Angsana New" panose="02020603050405020304" pitchFamily="18" charset="-34"/>
            </a:endParaRPr>
          </a:p>
          <a:p>
            <a:pPr indent="914400">
              <a:spcAft>
                <a:spcPts val="0"/>
              </a:spcAft>
            </a:pPr>
            <a:r>
              <a:rPr lang="th-TH" sz="2000" dirty="0" smtClean="0">
                <a:latin typeface="Angsana New" panose="02020603050405020304" pitchFamily="18" charset="-34"/>
                <a:ea typeface="Calibri" panose="020F0502020204030204" pitchFamily="34" charset="0"/>
                <a:cs typeface="Angsana New" panose="02020603050405020304" pitchFamily="18" charset="-34"/>
              </a:rPr>
              <a:t>- ครุภัณฑ์เครื่องจักร อุปกรณ์บางรายการ ยังมิได้ดำเนินการบันทึกควบคุมทรัพย์สินตามที่ระเบียบกำหนด</a:t>
            </a:r>
            <a:endParaRPr lang="en-US" sz="2000" dirty="0" smtClean="0">
              <a:latin typeface="Angsana New" panose="02020603050405020304" pitchFamily="18" charset="-34"/>
              <a:ea typeface="Calibri" panose="020F0502020204030204" pitchFamily="34" charset="0"/>
              <a:cs typeface="Angsana New" panose="02020603050405020304" pitchFamily="18" charset="-34"/>
            </a:endParaRPr>
          </a:p>
          <a:p>
            <a:pPr indent="914400">
              <a:spcAft>
                <a:spcPts val="0"/>
              </a:spcAft>
            </a:pPr>
            <a:r>
              <a:rPr lang="th-TH" sz="2000" dirty="0" smtClean="0">
                <a:latin typeface="Angsana New" panose="02020603050405020304" pitchFamily="18" charset="-34"/>
                <a:ea typeface="Calibri" panose="020F0502020204030204" pitchFamily="34" charset="0"/>
                <a:cs typeface="Angsana New" panose="02020603050405020304" pitchFamily="18" charset="-34"/>
              </a:rPr>
              <a:t>- สินทรัพย์/ครุภัณฑ์ที่ทำการรื้อถอน หรือถอดเพื่อติดตั้งของใหม่ ยังมิดำเนินการจำหน่ายตามระเบียบกำหนด</a:t>
            </a:r>
            <a:endParaRPr lang="en-US" sz="2000" dirty="0" smtClean="0">
              <a:latin typeface="Angsana New" panose="02020603050405020304" pitchFamily="18" charset="-34"/>
              <a:ea typeface="Calibri" panose="020F0502020204030204" pitchFamily="34" charset="0"/>
              <a:cs typeface="Angsana New" panose="02020603050405020304" pitchFamily="18" charset="-34"/>
            </a:endParaRPr>
          </a:p>
          <a:p>
            <a:pPr indent="914400">
              <a:spcAft>
                <a:spcPts val="0"/>
              </a:spcAft>
            </a:pPr>
            <a:r>
              <a:rPr lang="th-TH" sz="2000" dirty="0" smtClean="0">
                <a:latin typeface="Angsana New" panose="02020603050405020304" pitchFamily="18" charset="-34"/>
                <a:ea typeface="Calibri" panose="020F0502020204030204" pitchFamily="34" charset="0"/>
                <a:cs typeface="Angsana New" panose="02020603050405020304" pitchFamily="18" charset="-34"/>
              </a:rPr>
              <a:t>- ไม่มีสถานที่จัดเก็บสำหรับครุภัณฑ์ และอุปกรณ์เสริม (อะไหล่) ที่มาพร้อมกับเครื่องจักร อุปกรณ์ ที่ยังมิได้นำมาใช้งาน</a:t>
            </a:r>
            <a:endParaRPr lang="en-US" sz="2000" dirty="0" smtClean="0">
              <a:latin typeface="Angsana New" panose="02020603050405020304" pitchFamily="18" charset="-34"/>
              <a:ea typeface="Calibri" panose="020F0502020204030204" pitchFamily="34" charset="0"/>
              <a:cs typeface="Angsana New" panose="02020603050405020304" pitchFamily="18" charset="-34"/>
            </a:endParaRPr>
          </a:p>
          <a:p>
            <a:pPr indent="914400">
              <a:spcAft>
                <a:spcPts val="0"/>
              </a:spcAft>
            </a:pPr>
            <a:r>
              <a:rPr lang="th-TH" sz="2000" dirty="0" smtClean="0">
                <a:latin typeface="Angsana New" panose="02020603050405020304" pitchFamily="18" charset="-34"/>
                <a:ea typeface="Calibri" panose="020F0502020204030204" pitchFamily="34" charset="0"/>
                <a:cs typeface="Angsana New" panose="02020603050405020304" pitchFamily="18" charset="-34"/>
              </a:rPr>
              <a:t>2.4 การจัดทำรายงานผลการปฏิบัติงาน มีการบันทึกผลการปฏิบัติงานแต่ระบุรายละเอียด ไม่</a:t>
            </a:r>
            <a:r>
              <a:rPr lang="th-TH" sz="2000" dirty="0" smtClean="0">
                <a:latin typeface="Angsana New" panose="02020603050405020304" pitchFamily="18" charset="-34"/>
                <a:ea typeface="Calibri" panose="020F0502020204030204" pitchFamily="34" charset="0"/>
                <a:cs typeface="Angsana New" panose="02020603050405020304" pitchFamily="18" charset="-34"/>
              </a:rPr>
              <a:t>ครบถ้วน</a:t>
            </a:r>
          </a:p>
          <a:p>
            <a:pPr indent="914400">
              <a:spcBef>
                <a:spcPts val="600"/>
              </a:spcBef>
              <a:spcAft>
                <a:spcPts val="0"/>
              </a:spcAft>
            </a:pPr>
            <a:r>
              <a:rPr lang="th-TH" sz="2000" b="1" u="sng" spc="-40" dirty="0" smtClean="0">
                <a:latin typeface="Angsana New" panose="02020603050405020304" pitchFamily="18" charset="-34"/>
                <a:ea typeface="Calibri" panose="020F0502020204030204" pitchFamily="34" charset="0"/>
                <a:cs typeface="Angsana New" panose="02020603050405020304" pitchFamily="18" charset="-34"/>
              </a:rPr>
              <a:t>ข้อตรวจพบที่ </a:t>
            </a:r>
            <a:r>
              <a:rPr lang="th-TH" sz="2000" b="1" u="sng" dirty="0" smtClean="0">
                <a:latin typeface="Angsana New" panose="02020603050405020304" pitchFamily="18" charset="-34"/>
                <a:ea typeface="Calibri" panose="020F0502020204030204" pitchFamily="34" charset="0"/>
                <a:cs typeface="Angsana New" panose="02020603050405020304" pitchFamily="18" charset="-34"/>
              </a:rPr>
              <a:t>3  </a:t>
            </a:r>
            <a:r>
              <a:rPr lang="th-TH" sz="2000" b="1" spc="20" dirty="0" smtClean="0">
                <a:latin typeface="Angsana New" panose="02020603050405020304" pitchFamily="18" charset="-34"/>
                <a:ea typeface="Calibri" panose="020F0502020204030204" pitchFamily="34" charset="0"/>
                <a:cs typeface="Angsana New" panose="02020603050405020304" pitchFamily="18" charset="-34"/>
              </a:rPr>
              <a:t>การจัดวางระบบการควบคุมภายใน และการบริหารจัดการความเสี่ยง</a:t>
            </a:r>
            <a:r>
              <a:rPr lang="th-TH" sz="2000" b="1" dirty="0" smtClean="0">
                <a:latin typeface="Angsana New" panose="02020603050405020304" pitchFamily="18" charset="-34"/>
                <a:ea typeface="Calibri" panose="020F0502020204030204" pitchFamily="34" charset="0"/>
                <a:cs typeface="Angsana New" panose="02020603050405020304" pitchFamily="18" charset="-34"/>
              </a:rPr>
              <a:t> ยังไม่ครอบคลุม</a:t>
            </a:r>
            <a:r>
              <a:rPr lang="th-TH" sz="2000" b="1" spc="-40" dirty="0" smtClean="0">
                <a:latin typeface="Angsana New" panose="02020603050405020304" pitchFamily="18" charset="-34"/>
                <a:ea typeface="Calibri" panose="020F0502020204030204" pitchFamily="34" charset="0"/>
                <a:cs typeface="Angsana New" panose="02020603050405020304" pitchFamily="18" charset="-34"/>
              </a:rPr>
              <a:t>กิจกรรม/      </a:t>
            </a:r>
          </a:p>
          <a:p>
            <a:pPr indent="914400">
              <a:spcBef>
                <a:spcPts val="600"/>
              </a:spcBef>
              <a:spcAft>
                <a:spcPts val="0"/>
              </a:spcAft>
            </a:pPr>
            <a:r>
              <a:rPr lang="th-TH" sz="2000" b="1" spc="-40" dirty="0" smtClean="0">
                <a:latin typeface="Angsana New" panose="02020603050405020304" pitchFamily="18" charset="-34"/>
                <a:ea typeface="Calibri" panose="020F0502020204030204" pitchFamily="34" charset="0"/>
                <a:cs typeface="Angsana New" panose="02020603050405020304" pitchFamily="18" charset="-34"/>
              </a:rPr>
              <a:t>โครงการสำคัญ</a:t>
            </a:r>
            <a:endParaRPr lang="th-TH" sz="2000" b="1" spc="-40" dirty="0">
              <a:latin typeface="Angsana New" panose="02020603050405020304" pitchFamily="18" charset="-34"/>
              <a:ea typeface="Calibri" panose="020F0502020204030204" pitchFamily="34" charset="0"/>
              <a:cs typeface="Angsana New" panose="02020603050405020304" pitchFamily="18" charset="-34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57</TotalTime>
  <Words>792</Words>
  <Application>Microsoft Office PowerPoint</Application>
  <PresentationFormat>นำเสนอทางหน้าจอ (16:9)</PresentationFormat>
  <Paragraphs>129</Paragraphs>
  <Slides>17</Slides>
  <Notes>0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17</vt:i4>
      </vt:variant>
    </vt:vector>
  </HeadingPairs>
  <TitlesOfParts>
    <vt:vector size="18" baseType="lpstr">
      <vt:lpstr>Office Theme</vt:lpstr>
      <vt:lpstr>รายงานการตรวจสอบ การดำเนินงานโครงการ </vt:lpstr>
      <vt:lpstr>งานนำเสนอ PowerPoint</vt:lpstr>
      <vt:lpstr>ประเด็นที่ต้องตรวจสอบในรายงานการประเมินผล</vt:lpstr>
      <vt:lpstr>หลักเกณฑ์วิธีการติดตามและประเมินผลการดำเนินงาน (กำหนดโดย สำนักงบประมาณ) </vt:lpstr>
      <vt:lpstr>แนวทางการประเมินผล </vt:lpstr>
      <vt:lpstr>แนวทางการประเมินผล 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เกณฑ์การพิจารณาในส่วนที่เกี่ยวข้องกับรายงานการตรวจสอบ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abstractCV</dc:title>
  <dc:creator>konchawan kaewchai</dc:creator>
  <cp:lastModifiedBy>phakchani choommun</cp:lastModifiedBy>
  <cp:revision>10</cp:revision>
  <dcterms:created xsi:type="dcterms:W3CDTF">2022-04-18T14:59:33Z</dcterms:created>
  <dcterms:modified xsi:type="dcterms:W3CDTF">2022-07-08T05:15:48Z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2022-04-16T00:00:00Z</vt:filetime>
  </property>
  <property fmtid="{D5CDD505-2E9C-101B-9397-08002B2CF9AE}" pid="3" name="Creator">
    <vt:lpwstr>Adobe Illustrator 25.4 (Macintosh)</vt:lpwstr>
  </property>
  <property fmtid="{D5CDD505-2E9C-101B-9397-08002B2CF9AE}" pid="4" name="LastSaved">
    <vt:filetime>2022-04-18T00:00:00Z</vt:filetime>
  </property>
</Properties>
</file>